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916" r:id="rId1"/>
  </p:sldMasterIdLst>
  <p:notesMasterIdLst>
    <p:notesMasterId r:id="rId49"/>
  </p:notesMasterIdLst>
  <p:sldIdLst>
    <p:sldId id="443" r:id="rId2"/>
    <p:sldId id="257" r:id="rId3"/>
    <p:sldId id="258" r:id="rId4"/>
    <p:sldId id="262" r:id="rId5"/>
    <p:sldId id="305" r:id="rId6"/>
    <p:sldId id="275" r:id="rId7"/>
    <p:sldId id="263" r:id="rId8"/>
    <p:sldId id="415" r:id="rId9"/>
    <p:sldId id="368" r:id="rId10"/>
    <p:sldId id="433" r:id="rId11"/>
    <p:sldId id="362" r:id="rId12"/>
    <p:sldId id="277" r:id="rId13"/>
    <p:sldId id="282" r:id="rId14"/>
    <p:sldId id="280" r:id="rId15"/>
    <p:sldId id="416" r:id="rId16"/>
    <p:sldId id="417" r:id="rId17"/>
    <p:sldId id="418" r:id="rId18"/>
    <p:sldId id="445" r:id="rId19"/>
    <p:sldId id="434" r:id="rId20"/>
    <p:sldId id="421" r:id="rId21"/>
    <p:sldId id="426" r:id="rId22"/>
    <p:sldId id="422" r:id="rId23"/>
    <p:sldId id="425" r:id="rId24"/>
    <p:sldId id="427" r:id="rId25"/>
    <p:sldId id="428" r:id="rId26"/>
    <p:sldId id="281" r:id="rId27"/>
    <p:sldId id="351" r:id="rId28"/>
    <p:sldId id="352" r:id="rId29"/>
    <p:sldId id="283" r:id="rId30"/>
    <p:sldId id="284" r:id="rId31"/>
    <p:sldId id="289" r:id="rId32"/>
    <p:sldId id="288" r:id="rId33"/>
    <p:sldId id="285" r:id="rId34"/>
    <p:sldId id="430" r:id="rId35"/>
    <p:sldId id="436" r:id="rId36"/>
    <p:sldId id="358" r:id="rId37"/>
    <p:sldId id="438" r:id="rId38"/>
    <p:sldId id="291" r:id="rId39"/>
    <p:sldId id="411" r:id="rId40"/>
    <p:sldId id="360" r:id="rId41"/>
    <p:sldId id="293" r:id="rId42"/>
    <p:sldId id="294" r:id="rId43"/>
    <p:sldId id="440" r:id="rId44"/>
    <p:sldId id="441" r:id="rId45"/>
    <p:sldId id="297" r:id="rId46"/>
    <p:sldId id="444" r:id="rId47"/>
    <p:sldId id="442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E8D7"/>
    <a:srgbClr val="FFBD17"/>
    <a:srgbClr val="CBB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384" y="90"/>
      </p:cViewPr>
      <p:guideLst>
        <p:guide orient="horz" pos="218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AB9260-F74F-4F27-A034-ADDA7F9489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599D22-E319-4548-B2EC-172C427A4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722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https://www.simplypsychology.org/memory.html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599D22-E319-4548-B2EC-172C427A4D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639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https://www.simplypsychology.org/memory.html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599D22-E319-4548-B2EC-172C427A4D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978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/>
              <a:t>https://thepeakperformancecenter.com/educational-learning/learning/memory/forgetting/</a:t>
            </a:r>
          </a:p>
        </p:txBody>
      </p:sp>
    </p:spTree>
    <p:extLst>
      <p:ext uri="{BB962C8B-B14F-4D97-AF65-F5344CB8AC3E}">
        <p14:creationId xmlns:p14="http://schemas.microsoft.com/office/powerpoint/2010/main" val="2995910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0143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75327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24010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892669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4540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44073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4579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71927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30048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8802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60043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03013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7090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3057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1968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8411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0569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4AD7268-7912-4243-B37C-FB231494752C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DFF7E-84BC-446C-AA84-7CE88E3A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87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  <p:sldLayoutId id="2147483928" r:id="rId12"/>
    <p:sldLayoutId id="2147483929" r:id="rId13"/>
    <p:sldLayoutId id="2147483930" r:id="rId14"/>
    <p:sldLayoutId id="2147483931" r:id="rId15"/>
    <p:sldLayoutId id="2147483932" r:id="rId16"/>
    <p:sldLayoutId id="2147483933" r:id="rId17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/>
    </p:bld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erywellmind.com/what-is-short-term-memory-2795348" TargetMode="External"/><Relationship Id="rId2" Type="http://schemas.openxmlformats.org/officeDocument/2006/relationships/hyperlink" Target="https://www.verywellmind.com/what-is-attention-27950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7;p25"/>
          <p:cNvSpPr txBox="1"/>
          <p:nvPr/>
        </p:nvSpPr>
        <p:spPr>
          <a:xfrm>
            <a:off x="0" y="-144463"/>
            <a:ext cx="12192000" cy="217505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 b="1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AutoShape 2" descr="Memory Loss in Women — Is It Age or Menopause? – Cleveland Clini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463"/>
            <a:ext cx="12299705" cy="76369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48891" y="5218020"/>
            <a:ext cx="736348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BY:MS.AQSA FAYYAZ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LECTURER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SCIENCE AND HUMANITIES)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76352" y="1192303"/>
            <a:ext cx="126709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M</a:t>
            </a:r>
          </a:p>
          <a:p>
            <a:r>
              <a:rPr lang="en-US" sz="5400" b="1" dirty="0" smtClean="0"/>
              <a:t>E</a:t>
            </a:r>
          </a:p>
          <a:p>
            <a:r>
              <a:rPr lang="en-US" sz="5400" b="1" dirty="0" smtClean="0"/>
              <a:t>M</a:t>
            </a:r>
          </a:p>
          <a:p>
            <a:r>
              <a:rPr lang="en-US" sz="5400" b="1" dirty="0" smtClean="0"/>
              <a:t>O</a:t>
            </a:r>
          </a:p>
          <a:p>
            <a:r>
              <a:rPr lang="en-US" sz="5400" b="1" dirty="0" smtClean="0"/>
              <a:t>R</a:t>
            </a:r>
          </a:p>
          <a:p>
            <a:r>
              <a:rPr lang="en-US" sz="5400" b="1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30609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7;p25"/>
          <p:cNvSpPr txBox="1"/>
          <p:nvPr/>
        </p:nvSpPr>
        <p:spPr>
          <a:xfrm>
            <a:off x="0" y="1555846"/>
            <a:ext cx="12192000" cy="217505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 b="1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mes New Roman"/>
              <a:buNone/>
            </a:pPr>
            <a:r>
              <a:rPr lang="en-US" sz="4800" b="1" dirty="0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Stages of Memory</a:t>
            </a:r>
            <a:r>
              <a:rPr lang="en-US" sz="4800" b="1" i="0" u="none" strike="noStrike" cap="none" dirty="0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4800" b="1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3" name="Google Shape;149;p26"/>
          <p:cNvCxnSpPr/>
          <p:nvPr/>
        </p:nvCxnSpPr>
        <p:spPr>
          <a:xfrm flipV="1">
            <a:off x="3094618" y="4662467"/>
            <a:ext cx="889000" cy="18926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" name="Google Shape;146;p26"/>
          <p:cNvSpPr txBox="1"/>
          <p:nvPr/>
        </p:nvSpPr>
        <p:spPr>
          <a:xfrm>
            <a:off x="4260287" y="4112175"/>
            <a:ext cx="2616200" cy="1138436"/>
          </a:xfrm>
          <a:prstGeom prst="rect">
            <a:avLst/>
          </a:prstGeom>
          <a:solidFill>
            <a:srgbClr val="3FC1CB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r>
              <a:rPr lang="en-US" sz="2100" b="1" i="0" u="none" strike="noStrike" cap="none" dirty="0" smtClean="0">
                <a:solidFill>
                  <a:srgbClr val="00206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Short term </a:t>
            </a:r>
            <a:endParaRPr sz="2100" b="1" i="0" u="none" strike="noStrike" cap="none" dirty="0">
              <a:solidFill>
                <a:srgbClr val="00206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r>
              <a:rPr lang="en-US" sz="2100" b="1" i="0" u="none" strike="noStrike" cap="none" dirty="0">
                <a:solidFill>
                  <a:srgbClr val="00206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Memory</a:t>
            </a:r>
            <a:endParaRPr sz="2100" b="1" i="0" u="none" strike="noStrike" cap="none" dirty="0">
              <a:solidFill>
                <a:srgbClr val="00206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6" name="Google Shape;146;p26"/>
          <p:cNvSpPr txBox="1"/>
          <p:nvPr/>
        </p:nvSpPr>
        <p:spPr>
          <a:xfrm>
            <a:off x="8748692" y="4112175"/>
            <a:ext cx="2616200" cy="1138436"/>
          </a:xfrm>
          <a:prstGeom prst="rect">
            <a:avLst/>
          </a:prstGeom>
          <a:solidFill>
            <a:srgbClr val="3FC1CB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r>
              <a:rPr lang="en-US" sz="2100" b="1" i="0" u="none" strike="noStrike" cap="none" dirty="0" smtClean="0">
                <a:solidFill>
                  <a:srgbClr val="00206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Long term memory </a:t>
            </a:r>
            <a:endParaRPr sz="2100" b="1" i="0" u="none" strike="noStrike" cap="none" dirty="0">
              <a:solidFill>
                <a:srgbClr val="00206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r>
              <a:rPr lang="en-US" sz="2100" b="1" i="0" u="none" strike="noStrike" cap="none" dirty="0">
                <a:solidFill>
                  <a:srgbClr val="00206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Memory</a:t>
            </a:r>
            <a:endParaRPr sz="2100" b="1" i="0" u="none" strike="noStrike" cap="none" dirty="0">
              <a:solidFill>
                <a:srgbClr val="00206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cxnSp>
        <p:nvCxnSpPr>
          <p:cNvPr id="7" name="Google Shape;149;p26"/>
          <p:cNvCxnSpPr/>
          <p:nvPr/>
        </p:nvCxnSpPr>
        <p:spPr>
          <a:xfrm flipV="1">
            <a:off x="7368089" y="4422444"/>
            <a:ext cx="889000" cy="18926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8" name="Google Shape;149;p26"/>
          <p:cNvCxnSpPr/>
          <p:nvPr/>
        </p:nvCxnSpPr>
        <p:spPr>
          <a:xfrm flipH="1" flipV="1">
            <a:off x="7368089" y="4865708"/>
            <a:ext cx="901700" cy="2158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7" name="Google Shape;146;p26"/>
          <p:cNvSpPr txBox="1"/>
          <p:nvPr/>
        </p:nvSpPr>
        <p:spPr>
          <a:xfrm>
            <a:off x="18808" y="4112175"/>
            <a:ext cx="2616200" cy="1138436"/>
          </a:xfrm>
          <a:prstGeom prst="rect">
            <a:avLst/>
          </a:prstGeom>
          <a:solidFill>
            <a:srgbClr val="3FC1CB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r>
              <a:rPr lang="en-US" sz="2100" b="1" i="0" u="none" strike="noStrike" cap="none" dirty="0">
                <a:solidFill>
                  <a:srgbClr val="00206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Sensory </a:t>
            </a:r>
            <a:endParaRPr sz="2100" b="1" i="0" u="none" strike="noStrike" cap="none" dirty="0">
              <a:solidFill>
                <a:srgbClr val="00206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r>
              <a:rPr lang="en-US" sz="2100" b="1" i="0" u="none" strike="noStrike" cap="none" dirty="0">
                <a:solidFill>
                  <a:srgbClr val="00206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Memory</a:t>
            </a:r>
            <a:endParaRPr sz="2100" b="1" i="0" u="none" strike="noStrike" cap="none" dirty="0">
              <a:solidFill>
                <a:srgbClr val="00206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405859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spc="155" dirty="0">
                <a:cs typeface="Trebuchet MS" panose="020B0603020202020204"/>
                <a:sym typeface="+mn-ea"/>
              </a:rPr>
              <a:t>Stage 1: Sensory</a:t>
            </a:r>
            <a:r>
              <a:rPr lang="en-US" b="1" spc="-459" dirty="0">
                <a:cs typeface="Trebuchet MS" panose="020B0603020202020204"/>
                <a:sym typeface="+mn-ea"/>
              </a:rPr>
              <a:t> </a:t>
            </a:r>
            <a:r>
              <a:rPr lang="en-US" b="1" spc="140" dirty="0" smtClean="0">
                <a:cs typeface="Trebuchet MS" panose="020B0603020202020204"/>
                <a:sym typeface="+mn-ea"/>
              </a:rPr>
              <a:t>memory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734" y="1383406"/>
            <a:ext cx="7128456" cy="4630532"/>
          </a:xfrm>
        </p:spPr>
        <p:txBody>
          <a:bodyPr>
            <a:noAutofit/>
          </a:bodyPr>
          <a:lstStyle/>
          <a:p>
            <a:pPr marL="12700" marR="5080" lvl="0" indent="0" algn="just">
              <a:lnSpc>
                <a:spcPct val="80000"/>
              </a:lnSpc>
              <a:spcBef>
                <a:spcPts val="5"/>
              </a:spcBef>
              <a:buNone/>
            </a:pPr>
            <a:endParaRPr lang="en-US" sz="2400" i="1" dirty="0" smtClean="0">
              <a:effectLst/>
              <a:latin typeface="Gill Sans MT" panose="020B0502020104020203" pitchFamily="34" charset="0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69900" marR="5080" indent="-457200" algn="just">
              <a:lnSpc>
                <a:spcPct val="80000"/>
              </a:lnSpc>
              <a:spcBef>
                <a:spcPts val="5"/>
              </a:spcBef>
              <a:buFont typeface="Wingdings" panose="05000000000000000000" pitchFamily="2" charset="2"/>
              <a:buChar char="v"/>
            </a:pPr>
            <a:r>
              <a:rPr lang="en-US" spc="20" dirty="0" smtClean="0">
                <a:solidFill>
                  <a:schemeClr val="tx1">
                    <a:lumMod val="85000"/>
                  </a:schemeClr>
                </a:solidFill>
                <a:latin typeface="Gill Sans MT" panose="020B0502020104020203" pitchFamily="34" charset="0"/>
                <a:cs typeface="Trebuchet MS" panose="020B0603020202020204"/>
              </a:rPr>
              <a:t>It </a:t>
            </a:r>
            <a:r>
              <a:rPr lang="en-US" spc="20" dirty="0">
                <a:solidFill>
                  <a:schemeClr val="tx1">
                    <a:lumMod val="85000"/>
                  </a:schemeClr>
                </a:solidFill>
                <a:latin typeface="Gill Sans MT" panose="020B0502020104020203" pitchFamily="34" charset="0"/>
                <a:cs typeface="Trebuchet MS" panose="020B0603020202020204"/>
              </a:rPr>
              <a:t>is the first stage of </a:t>
            </a:r>
            <a:r>
              <a:rPr lang="en-US" spc="20" dirty="0" smtClean="0">
                <a:solidFill>
                  <a:schemeClr val="tx1">
                    <a:lumMod val="85000"/>
                  </a:schemeClr>
                </a:solidFill>
                <a:latin typeface="Gill Sans MT" panose="020B0502020104020203" pitchFamily="34" charset="0"/>
                <a:cs typeface="Trebuchet MS" panose="020B0603020202020204"/>
              </a:rPr>
              <a:t>memory,</a:t>
            </a:r>
            <a:r>
              <a:rPr lang="en-US" spc="20" dirty="0">
                <a:solidFill>
                  <a:schemeClr val="tx1">
                    <a:lumMod val="85000"/>
                  </a:schemeClr>
                </a:solidFill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pc="20" dirty="0" smtClean="0">
                <a:solidFill>
                  <a:schemeClr val="tx1">
                    <a:lumMod val="85000"/>
                  </a:schemeClr>
                </a:solidFill>
                <a:latin typeface="Gill Sans MT" panose="020B0502020104020203" pitchFamily="34" charset="0"/>
                <a:cs typeface="Trebuchet MS" panose="020B0603020202020204"/>
              </a:rPr>
              <a:t>t</a:t>
            </a:r>
            <a:r>
              <a:rPr lang="en-US" spc="20" dirty="0" smtClean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</a:rPr>
              <a:t>akes place through the process of </a:t>
            </a:r>
            <a:r>
              <a:rPr lang="en-US" b="1" spc="20" dirty="0" smtClean="0">
                <a:solidFill>
                  <a:schemeClr val="tx1">
                    <a:lumMod val="85000"/>
                  </a:schemeClr>
                </a:solidFill>
                <a:latin typeface="Gill Sans MT" panose="020B0502020104020203" pitchFamily="34" charset="0"/>
                <a:cs typeface="Trebuchet MS" panose="020B0603020202020204"/>
              </a:rPr>
              <a:t>e</a:t>
            </a:r>
            <a:r>
              <a:rPr lang="en-US" b="1" spc="20" dirty="0" smtClean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</a:rPr>
              <a:t>ncoding</a:t>
            </a:r>
            <a:r>
              <a:rPr lang="en-US" spc="20" dirty="0" smtClean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</a:rPr>
              <a:t>.</a:t>
            </a:r>
            <a:endParaRPr lang="en-US" b="1" spc="20" dirty="0" smtClean="0">
              <a:solidFill>
                <a:schemeClr val="tx1">
                  <a:lumMod val="85000"/>
                </a:schemeClr>
              </a:solidFill>
              <a:effectLst/>
              <a:latin typeface="Gill Sans MT" panose="020B0502020104020203" pitchFamily="34" charset="0"/>
              <a:cs typeface="Trebuchet MS" panose="020B0603020202020204"/>
            </a:endParaRPr>
          </a:p>
          <a:p>
            <a:pPr marL="469900" marR="5080" indent="-457200" algn="just">
              <a:lnSpc>
                <a:spcPct val="80000"/>
              </a:lnSpc>
              <a:spcBef>
                <a:spcPts val="5"/>
              </a:spcBef>
              <a:buFont typeface="Wingdings" panose="05000000000000000000" pitchFamily="2" charset="2"/>
              <a:buChar char="v"/>
            </a:pPr>
            <a:endParaRPr lang="en-US" spc="45" dirty="0" smtClean="0">
              <a:solidFill>
                <a:schemeClr val="tx1">
                  <a:lumMod val="85000"/>
                </a:schemeClr>
              </a:solidFill>
              <a:effectLst/>
              <a:latin typeface="Gill Sans MT" panose="020B0502020104020203" pitchFamily="34" charset="0"/>
              <a:cs typeface="Trebuchet MS" panose="020B0603020202020204"/>
              <a:sym typeface="+mn-ea"/>
            </a:endParaRPr>
          </a:p>
          <a:p>
            <a:pPr marL="469900" marR="5080" indent="-457200" algn="just">
              <a:lnSpc>
                <a:spcPct val="80000"/>
              </a:lnSpc>
              <a:spcBef>
                <a:spcPts val="5"/>
              </a:spcBef>
              <a:buFont typeface="Wingdings" panose="05000000000000000000" pitchFamily="2" charset="2"/>
              <a:buChar char="v"/>
            </a:pPr>
            <a:r>
              <a:rPr lang="en-US" spc="45" dirty="0" smtClean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The</a:t>
            </a:r>
            <a:r>
              <a:rPr lang="en-US" spc="-125" dirty="0" smtClean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2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ability</a:t>
            </a:r>
            <a:r>
              <a:rPr lang="en-US" spc="-12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-7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to</a:t>
            </a:r>
            <a:r>
              <a:rPr lang="en-US" spc="-12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8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look</a:t>
            </a:r>
            <a:r>
              <a:rPr lang="en-US" spc="-12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-11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at</a:t>
            </a:r>
            <a:r>
              <a:rPr lang="en-US" spc="-12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3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an</a:t>
            </a:r>
            <a:r>
              <a:rPr lang="en-US" spc="-12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-5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item,</a:t>
            </a:r>
            <a:r>
              <a:rPr lang="en-US" spc="-32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7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and</a:t>
            </a:r>
            <a:r>
              <a:rPr lang="en-US" spc="-12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7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remember</a:t>
            </a:r>
            <a:r>
              <a:rPr lang="en-US" spc="-12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-4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what </a:t>
            </a:r>
            <a:r>
              <a:rPr lang="en-US" spc="-40" dirty="0" smtClean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i</a:t>
            </a:r>
            <a:r>
              <a:rPr lang="en-US" spc="-110" dirty="0" smtClean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t</a:t>
            </a:r>
            <a:r>
              <a:rPr lang="en-US" spc="-125" dirty="0" smtClean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7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looked</a:t>
            </a:r>
            <a:r>
              <a:rPr lang="en-US" spc="-12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4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like</a:t>
            </a:r>
            <a:r>
              <a:rPr lang="en-US" spc="-12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-2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with</a:t>
            </a:r>
            <a:r>
              <a:rPr lang="en-US" spc="-12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-6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just</a:t>
            </a:r>
            <a:r>
              <a:rPr lang="en-US" spc="-12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1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a</a:t>
            </a:r>
            <a:r>
              <a:rPr lang="en-US" spc="-12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9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second</a:t>
            </a:r>
            <a:r>
              <a:rPr lang="en-US" spc="-12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-5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of</a:t>
            </a:r>
            <a:r>
              <a:rPr lang="en-US" spc="-12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3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observation,</a:t>
            </a:r>
            <a:r>
              <a:rPr lang="en-US" spc="-32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7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or  </a:t>
            </a:r>
            <a:r>
              <a:rPr lang="en-US" spc="1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memorization,</a:t>
            </a:r>
            <a:r>
              <a:rPr lang="en-US" spc="-32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7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is</a:t>
            </a:r>
            <a:r>
              <a:rPr lang="en-US" spc="-13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3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an</a:t>
            </a:r>
            <a:r>
              <a:rPr lang="en-US" spc="-13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6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example</a:t>
            </a:r>
            <a:r>
              <a:rPr lang="en-US" spc="-13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-5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of</a:t>
            </a:r>
            <a:r>
              <a:rPr lang="en-US" spc="-13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105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sensory</a:t>
            </a:r>
            <a:r>
              <a:rPr lang="en-US" spc="-130" dirty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 </a:t>
            </a:r>
            <a:r>
              <a:rPr lang="en-US" spc="20" dirty="0" smtClean="0">
                <a:solidFill>
                  <a:schemeClr val="tx1">
                    <a:lumMod val="85000"/>
                  </a:schemeClr>
                </a:solidFill>
                <a:effectLst/>
                <a:latin typeface="Gill Sans MT" panose="020B0502020104020203" pitchFamily="34" charset="0"/>
                <a:cs typeface="Trebuchet MS" panose="020B0603020202020204"/>
                <a:sym typeface="+mn-ea"/>
              </a:rPr>
              <a:t>memory.</a:t>
            </a:r>
          </a:p>
          <a:p>
            <a:pPr marL="469900" marR="5080" indent="-457200" algn="just">
              <a:lnSpc>
                <a:spcPct val="80000"/>
              </a:lnSpc>
              <a:spcBef>
                <a:spcPts val="5"/>
              </a:spcBef>
              <a:buFont typeface="Wingdings" panose="05000000000000000000" pitchFamily="2" charset="2"/>
              <a:buChar char="v"/>
            </a:pPr>
            <a:endParaRPr lang="en-US" spc="20" dirty="0" smtClean="0">
              <a:solidFill>
                <a:schemeClr val="tx1">
                  <a:lumMod val="85000"/>
                </a:schemeClr>
              </a:solidFill>
              <a:effectLst/>
              <a:latin typeface="Gill Sans MT" panose="020B0502020104020203" pitchFamily="34" charset="0"/>
              <a:cs typeface="Trebuchet MS" panose="020B0603020202020204"/>
              <a:sym typeface="+mn-ea"/>
            </a:endParaRPr>
          </a:p>
          <a:p>
            <a:pPr marL="469900" marR="5080" indent="-457200" algn="just">
              <a:lnSpc>
                <a:spcPct val="80000"/>
              </a:lnSpc>
              <a:spcBef>
                <a:spcPts val="5"/>
              </a:spcBef>
              <a:buFont typeface="Wingdings" panose="05000000000000000000" pitchFamily="2" charset="2"/>
              <a:buChar char="v"/>
            </a:pPr>
            <a:r>
              <a:rPr lang="en-US" dirty="0" smtClean="0">
                <a:latin typeface="Gill Sans MT" panose="020B0502020104020203" pitchFamily="34" charset="0"/>
                <a:sym typeface="+mn-ea"/>
              </a:rPr>
              <a:t>Your </a:t>
            </a:r>
            <a:r>
              <a:rPr lang="en-US" dirty="0">
                <a:latin typeface="Gill Sans MT" panose="020B0502020104020203" pitchFamily="34" charset="0"/>
                <a:sym typeface="+mn-ea"/>
              </a:rPr>
              <a:t>sensory memory creates something of a quick "snapshot" of the world around you, allowing you to briefly focus your </a:t>
            </a:r>
            <a:r>
              <a:rPr lang="en-US" u="sng" dirty="0">
                <a:latin typeface="Gill Sans MT" panose="020B0502020104020203" pitchFamily="34" charset="0"/>
                <a:sym typeface="+mn-ea"/>
                <a:hlinkClick r:id="rId2"/>
              </a:rPr>
              <a:t>attention</a:t>
            </a:r>
            <a:r>
              <a:rPr lang="en-US" dirty="0">
                <a:latin typeface="Gill Sans MT" panose="020B0502020104020203" pitchFamily="34" charset="0"/>
                <a:sym typeface="+mn-ea"/>
              </a:rPr>
              <a:t> on relevant </a:t>
            </a:r>
            <a:r>
              <a:rPr lang="en-US" dirty="0" smtClean="0">
                <a:latin typeface="Gill Sans MT" panose="020B0502020104020203" pitchFamily="34" charset="0"/>
                <a:sym typeface="+mn-ea"/>
              </a:rPr>
              <a:t>details.</a:t>
            </a:r>
          </a:p>
          <a:p>
            <a:pPr marL="469900" marR="5080" indent="-457200" algn="just">
              <a:lnSpc>
                <a:spcPct val="80000"/>
              </a:lnSpc>
              <a:spcBef>
                <a:spcPts val="5"/>
              </a:spcBef>
              <a:buFont typeface="Wingdings" panose="05000000000000000000" pitchFamily="2" charset="2"/>
              <a:buChar char="v"/>
            </a:pPr>
            <a:endParaRPr lang="en-US" dirty="0">
              <a:latin typeface="Gill Sans MT" panose="020B0502020104020203" pitchFamily="34" charset="0"/>
              <a:sym typeface="+mn-ea"/>
            </a:endParaRPr>
          </a:p>
          <a:p>
            <a:pPr marL="469900" marR="5080" indent="-457200" algn="just">
              <a:lnSpc>
                <a:spcPct val="80000"/>
              </a:lnSpc>
              <a:spcBef>
                <a:spcPts val="5"/>
              </a:spcBef>
              <a:buFont typeface="Wingdings" panose="05000000000000000000" pitchFamily="2" charset="2"/>
              <a:buChar char="v"/>
            </a:pPr>
            <a:r>
              <a:rPr lang="en-US" dirty="0" smtClean="0">
                <a:latin typeface="Gill Sans MT" panose="020B0502020104020203" pitchFamily="34" charset="0"/>
                <a:sym typeface="+mn-ea"/>
              </a:rPr>
              <a:t>By </a:t>
            </a:r>
            <a:r>
              <a:rPr lang="en-US" dirty="0">
                <a:latin typeface="Gill Sans MT" panose="020B0502020104020203" pitchFamily="34" charset="0"/>
                <a:sym typeface="+mn-ea"/>
              </a:rPr>
              <a:t>attending to this information, we can then </a:t>
            </a:r>
            <a:r>
              <a:rPr lang="en-US" dirty="0" smtClean="0">
                <a:latin typeface="Gill Sans MT" panose="020B0502020104020203" pitchFamily="34" charset="0"/>
                <a:sym typeface="+mn-ea"/>
              </a:rPr>
              <a:t>transfer </a:t>
            </a:r>
            <a:r>
              <a:rPr lang="en-US" dirty="0">
                <a:latin typeface="Gill Sans MT" panose="020B0502020104020203" pitchFamily="34" charset="0"/>
                <a:sym typeface="+mn-ea"/>
              </a:rPr>
              <a:t>important details into the next stage of </a:t>
            </a:r>
            <a:r>
              <a:rPr lang="en-US" dirty="0" smtClean="0">
                <a:latin typeface="Gill Sans MT" panose="020B0502020104020203" pitchFamily="34" charset="0"/>
                <a:sym typeface="+mn-ea"/>
              </a:rPr>
              <a:t>	memory</a:t>
            </a:r>
            <a:r>
              <a:rPr lang="en-US" dirty="0">
                <a:latin typeface="Gill Sans MT" panose="020B0502020104020203" pitchFamily="34" charset="0"/>
                <a:sym typeface="+mn-ea"/>
              </a:rPr>
              <a:t>, which is known as </a:t>
            </a:r>
            <a:r>
              <a:rPr lang="en-US" u="sng" dirty="0">
                <a:latin typeface="Gill Sans MT" panose="020B0502020104020203" pitchFamily="34" charset="0"/>
                <a:sym typeface="+mn-ea"/>
                <a:hlinkClick r:id="rId3"/>
              </a:rPr>
              <a:t>short-term memory</a:t>
            </a:r>
            <a:r>
              <a:rPr lang="en-US" dirty="0">
                <a:latin typeface="Gill Sans MT" panose="020B0502020104020203" pitchFamily="34" charset="0"/>
                <a:sym typeface="+mn-ea"/>
              </a:rPr>
              <a:t>.</a:t>
            </a:r>
            <a:endParaRPr lang="en-US" dirty="0">
              <a:latin typeface="Gill Sans MT" panose="020B0502020104020203" pitchFamily="34" charset="0"/>
            </a:endParaRPr>
          </a:p>
          <a:p>
            <a:pPr marL="469900" marR="5080" indent="-457200" algn="just">
              <a:lnSpc>
                <a:spcPct val="80000"/>
              </a:lnSpc>
              <a:spcBef>
                <a:spcPts val="5"/>
              </a:spcBef>
              <a:buFont typeface="Wingdings" panose="05000000000000000000" pitchFamily="2" charset="2"/>
              <a:buChar char="v"/>
            </a:pPr>
            <a:endParaRPr lang="en-US" spc="20" dirty="0" smtClean="0">
              <a:solidFill>
                <a:schemeClr val="tx1">
                  <a:lumMod val="85000"/>
                </a:schemeClr>
              </a:solidFill>
              <a:effectLst/>
              <a:latin typeface="Gill Sans MT" panose="020B0502020104020203" pitchFamily="34" charset="0"/>
              <a:cs typeface="Trebuchet MS" panose="020B0603020202020204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9930" y="1962141"/>
            <a:ext cx="4161807" cy="22008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8288" y="433942"/>
            <a:ext cx="9404723" cy="1400530"/>
          </a:xfrm>
        </p:spPr>
        <p:txBody>
          <a:bodyPr/>
          <a:lstStyle/>
          <a:p>
            <a:r>
              <a:rPr lang="en-US" b="1" dirty="0" smtClean="0"/>
              <a:t>Cont.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0039" y="1134207"/>
            <a:ext cx="6931025" cy="4697569"/>
          </a:xfrm>
        </p:spPr>
        <p:txBody>
          <a:bodyPr>
            <a:normAutofit/>
          </a:bodyPr>
          <a:lstStyle/>
          <a:p>
            <a:pPr marL="469900" marR="5080" lvl="0" indent="-457200" algn="just">
              <a:lnSpc>
                <a:spcPct val="80000"/>
              </a:lnSpc>
              <a:spcBef>
                <a:spcPts val="5"/>
              </a:spcBef>
              <a:buFont typeface="Wingdings" panose="05000000000000000000" pitchFamily="2" charset="2"/>
              <a:buChar char="v"/>
            </a:pPr>
            <a:endParaRPr lang="en-US" sz="2400" dirty="0">
              <a:effectLst/>
              <a:latin typeface="Gill Sans MT" panose="020B0502020104020203" pitchFamily="34" charset="0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12700" marR="5080" lvl="0" indent="0" algn="just">
              <a:lnSpc>
                <a:spcPct val="80000"/>
              </a:lnSpc>
              <a:spcBef>
                <a:spcPts val="5"/>
              </a:spcBef>
              <a:buNone/>
            </a:pPr>
            <a:endParaRPr lang="en-US" sz="2000" spc="45" dirty="0" smtClean="0">
              <a:effectLst/>
              <a:latin typeface="Gill Sans MT" panose="020B0502020104020203" pitchFamily="34" charset="0"/>
              <a:cs typeface="Trebuchet MS" panose="020B0603020202020204"/>
            </a:endParaRPr>
          </a:p>
          <a:p>
            <a:pPr marL="342900" lvl="0" indent="-34290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000" dirty="0">
                <a:effectLst/>
                <a:latin typeface="Gill Sans MT" panose="020B0502020104020203" pitchFamily="34" charset="0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Duration</a:t>
            </a:r>
            <a:endParaRPr lang="en-US" sz="2000" dirty="0">
              <a:effectLst/>
              <a:latin typeface="Gill Sans MT" panose="020B0502020104020203" pitchFamily="34" charset="0"/>
            </a:endParaRPr>
          </a:p>
          <a:p>
            <a:pPr marL="457200" lvl="1" indent="0" algn="just">
              <a:lnSpc>
                <a:spcPct val="80000"/>
              </a:lnSpc>
              <a:spcBef>
                <a:spcPts val="335"/>
              </a:spcBef>
              <a:buClr>
                <a:schemeClr val="dk1"/>
              </a:buClr>
              <a:buSzPts val="1665"/>
              <a:buNone/>
            </a:pPr>
            <a:r>
              <a:rPr lang="en-US" sz="2000" dirty="0" smtClean="0">
                <a:effectLst/>
                <a:latin typeface="Gill Sans MT" panose="020B0502020104020203" pitchFamily="34" charset="0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millisecond</a:t>
            </a:r>
            <a:endParaRPr lang="en-US" sz="2000" dirty="0">
              <a:effectLst/>
              <a:latin typeface="Gill Sans MT" panose="020B0502020104020203" pitchFamily="34" charset="0"/>
            </a:endParaRPr>
          </a:p>
          <a:p>
            <a:pPr marL="342900" lvl="0" indent="-34290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000" dirty="0" smtClean="0">
                <a:effectLst/>
                <a:latin typeface="Gill Sans MT" panose="020B0502020104020203" pitchFamily="34" charset="0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Capacity</a:t>
            </a:r>
            <a:endParaRPr lang="en-US" sz="2000" dirty="0" smtClean="0">
              <a:effectLst/>
              <a:latin typeface="Gill Sans MT" panose="020B0502020104020203" pitchFamily="34" charset="0"/>
            </a:endParaRPr>
          </a:p>
          <a:p>
            <a:pPr marL="457200" lvl="1" indent="0" algn="just">
              <a:lnSpc>
                <a:spcPct val="80000"/>
              </a:lnSpc>
              <a:spcBef>
                <a:spcPts val="335"/>
              </a:spcBef>
              <a:buClr>
                <a:schemeClr val="dk1"/>
              </a:buClr>
              <a:buSzPts val="1665"/>
              <a:buNone/>
            </a:pPr>
            <a:r>
              <a:rPr lang="en-US" sz="2000" dirty="0" smtClean="0">
                <a:effectLst/>
                <a:latin typeface="Gill Sans MT" panose="020B0502020104020203" pitchFamily="34" charset="0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all sensory experience (limited capacity)</a:t>
            </a:r>
            <a:endParaRPr lang="en-US" sz="2000" dirty="0" smtClean="0">
              <a:effectLst/>
              <a:latin typeface="Gill Sans MT" panose="020B0502020104020203" pitchFamily="34" charset="0"/>
            </a:endParaRPr>
          </a:p>
          <a:p>
            <a:pPr marL="342900" lvl="0" indent="-34290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000" dirty="0" smtClean="0">
                <a:effectLst/>
                <a:latin typeface="Gill Sans MT" panose="020B0502020104020203" pitchFamily="34" charset="0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Encoding</a:t>
            </a:r>
            <a:endParaRPr lang="en-US" sz="2000" dirty="0">
              <a:effectLst/>
              <a:latin typeface="Gill Sans MT" panose="020B0502020104020203" pitchFamily="34" charset="0"/>
            </a:endParaRPr>
          </a:p>
          <a:p>
            <a:pPr marL="457200" lvl="1" indent="0" algn="just">
              <a:lnSpc>
                <a:spcPct val="80000"/>
              </a:lnSpc>
              <a:spcBef>
                <a:spcPts val="335"/>
              </a:spcBef>
              <a:buClr>
                <a:schemeClr val="dk1"/>
              </a:buClr>
              <a:buSzPts val="1665"/>
              <a:buNone/>
            </a:pPr>
            <a:r>
              <a:rPr lang="en-US" sz="2000" dirty="0">
                <a:effectLst/>
                <a:latin typeface="Gill Sans MT" panose="020B0502020104020203" pitchFamily="34" charset="0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sense specific (e.g. different stores for each sense)</a:t>
            </a:r>
          </a:p>
          <a:p>
            <a:pPr marL="742950" lvl="1" indent="-285750" algn="just">
              <a:lnSpc>
                <a:spcPct val="80000"/>
              </a:lnSpc>
              <a:spcBef>
                <a:spcPts val="335"/>
              </a:spcBef>
              <a:buClr>
                <a:schemeClr val="dk1"/>
              </a:buClr>
              <a:buSzPts val="1665"/>
              <a:buChar char="–"/>
            </a:pPr>
            <a:endParaRPr lang="en-US" sz="2000" dirty="0">
              <a:effectLst/>
              <a:latin typeface="Gill Sans MT" panose="020B0502020104020203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000" i="1" dirty="0" smtClean="0">
                <a:effectLst/>
                <a:latin typeface="Gill Sans MT" panose="020B0502020104020203" pitchFamily="34" charset="0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Information </a:t>
            </a:r>
            <a:r>
              <a:rPr lang="en-US" sz="2000" i="1" dirty="0">
                <a:effectLst/>
                <a:latin typeface="Gill Sans MT" panose="020B0502020104020203" pitchFamily="34" charset="0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is going to nervous system through your sense organs</a:t>
            </a:r>
            <a:endParaRPr lang="en-US" sz="16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46463" y="-13618"/>
            <a:ext cx="3227633" cy="322763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4085" y="507309"/>
            <a:ext cx="9404723" cy="1400530"/>
          </a:xfrm>
        </p:spPr>
        <p:txBody>
          <a:bodyPr/>
          <a:lstStyle/>
          <a:p>
            <a:r>
              <a:rPr lang="en-US" b="1" spc="-5" dirty="0" smtClean="0">
                <a:cs typeface="Comic Sans MS" panose="030F0702030302020204"/>
              </a:rPr>
              <a:t>Stage 2: Short </a:t>
            </a:r>
            <a:r>
              <a:rPr lang="en-US" b="1" spc="-5" dirty="0">
                <a:cs typeface="Comic Sans MS" panose="030F0702030302020204"/>
              </a:rPr>
              <a:t>Term</a:t>
            </a:r>
            <a:r>
              <a:rPr lang="en-US" b="1" spc="-310" dirty="0">
                <a:cs typeface="Comic Sans MS" panose="030F0702030302020204"/>
              </a:rPr>
              <a:t> </a:t>
            </a:r>
            <a:r>
              <a:rPr lang="en-US" b="1" spc="-5" dirty="0">
                <a:cs typeface="Comic Sans MS" panose="030F0702030302020204"/>
              </a:rPr>
              <a:t>Memory</a:t>
            </a:r>
            <a:endParaRPr lang="en-US" b="1" dirty="0"/>
          </a:p>
        </p:txBody>
      </p:sp>
      <p:sp>
        <p:nvSpPr>
          <p:cNvPr id="3" name="Text Box 2"/>
          <p:cNvSpPr txBox="1"/>
          <p:nvPr/>
        </p:nvSpPr>
        <p:spPr>
          <a:xfrm>
            <a:off x="934084" y="1600200"/>
            <a:ext cx="104890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Gill Sans MT" panose="020B0502020104020203" pitchFamily="34" charset="0"/>
              </a:rPr>
              <a:t>The stuff we encode from the sensory goes to STM.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0"/>
              </a:rPr>
              <a:t>T</a:t>
            </a:r>
            <a:r>
              <a:rPr lang="en-US" sz="2400" dirty="0" smtClean="0">
                <a:latin typeface="Gill Sans MT" panose="020B0502020104020203" pitchFamily="34" charset="0"/>
              </a:rPr>
              <a:t>his </a:t>
            </a:r>
            <a:r>
              <a:rPr lang="en-US" sz="2400" dirty="0">
                <a:latin typeface="Gill Sans MT" panose="020B0502020104020203" pitchFamily="34" charset="0"/>
              </a:rPr>
              <a:t>stage of memory lasts for a short amount of time, generally less than a minute (between 15 and 30 seconds</a:t>
            </a:r>
            <a:r>
              <a:rPr lang="en-US" sz="2400" dirty="0" smtClean="0">
                <a:latin typeface="Gill Sans MT" panose="020B0502020104020203" pitchFamily="34" charset="0"/>
              </a:rPr>
              <a:t>).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dirty="0" smtClean="0"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52" t="6903" r="6996" b="9515"/>
          <a:stretch/>
        </p:blipFill>
        <p:spPr>
          <a:xfrm>
            <a:off x="1644445" y="3991707"/>
            <a:ext cx="9068368" cy="26640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Cont</a:t>
            </a:r>
            <a:r>
              <a:rPr lang="en-US" b="1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152983"/>
            <a:ext cx="11254737" cy="535699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2400" spc="-155" dirty="0" smtClean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400" dirty="0" smtClean="0">
                <a:effectLst/>
                <a:latin typeface="Gill Sans MT" panose="020B0502020104020203" pitchFamily="34" charset="0"/>
              </a:rPr>
              <a:t>Short </a:t>
            </a:r>
            <a:r>
              <a:rPr lang="en-US" sz="2400" dirty="0">
                <a:effectLst/>
                <a:latin typeface="Gill Sans MT" panose="020B0502020104020203" pitchFamily="34" charset="0"/>
              </a:rPr>
              <a:t>term </a:t>
            </a:r>
            <a:r>
              <a:rPr lang="en-US" sz="2400" dirty="0" smtClean="0">
                <a:effectLst/>
                <a:latin typeface="Gill Sans MT" panose="020B0502020104020203" pitchFamily="34" charset="0"/>
              </a:rPr>
              <a:t>memory </a:t>
            </a:r>
            <a:r>
              <a:rPr lang="en-US" sz="2400" dirty="0">
                <a:effectLst/>
                <a:latin typeface="Gill Sans MT" panose="020B0502020104020203" pitchFamily="34" charset="0"/>
              </a:rPr>
              <a:t>is also </a:t>
            </a:r>
            <a:r>
              <a:rPr lang="en-US" sz="2400" dirty="0" smtClean="0">
                <a:effectLst/>
                <a:latin typeface="Gill Sans MT" panose="020B0502020104020203" pitchFamily="34" charset="0"/>
              </a:rPr>
              <a:t>called workin</a:t>
            </a:r>
            <a:r>
              <a:rPr lang="en-US" sz="2400" dirty="0" smtClean="0">
                <a:latin typeface="Gill Sans MT" panose="020B0502020104020203" pitchFamily="34" charset="0"/>
              </a:rPr>
              <a:t>g memory.</a:t>
            </a: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endParaRPr lang="en-US" sz="2400" dirty="0" smtClean="0">
              <a:effectLst/>
              <a:latin typeface="Gill Sans MT" panose="020B0502020104020203" pitchFamily="34" charset="0"/>
            </a:endParaRPr>
          </a:p>
          <a:p>
            <a:pPr lvl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400" dirty="0" smtClean="0">
                <a:latin typeface="Gill Sans MT" panose="020B0502020104020203" pitchFamily="34" charset="0"/>
              </a:rPr>
              <a:t>The </a:t>
            </a:r>
            <a:r>
              <a:rPr lang="en-US" sz="2400" dirty="0">
                <a:latin typeface="Gill Sans MT" panose="020B0502020104020203" pitchFamily="34" charset="0"/>
              </a:rPr>
              <a:t>memory system in </a:t>
            </a:r>
            <a:r>
              <a:rPr lang="en-US" sz="2400" i="1" dirty="0">
                <a:latin typeface="Gill Sans MT" panose="020B0502020104020203" pitchFamily="34" charset="0"/>
              </a:rPr>
              <a:t>which information is held for brief periods </a:t>
            </a:r>
            <a:r>
              <a:rPr lang="en-US" sz="2400" dirty="0">
                <a:latin typeface="Gill Sans MT" panose="020B0502020104020203" pitchFamily="34" charset="0"/>
              </a:rPr>
              <a:t>of </a:t>
            </a:r>
            <a:r>
              <a:rPr lang="en-US" sz="2400" dirty="0" smtClean="0">
                <a:latin typeface="Gill Sans MT" panose="020B0502020104020203" pitchFamily="34" charset="0"/>
              </a:rPr>
              <a:t>time while </a:t>
            </a:r>
            <a:r>
              <a:rPr lang="en-US" sz="2400" i="1" dirty="0">
                <a:latin typeface="Gill Sans MT" panose="020B0502020104020203" pitchFamily="34" charset="0"/>
              </a:rPr>
              <a:t>being </a:t>
            </a:r>
            <a:r>
              <a:rPr lang="en-US" sz="2400" i="1" dirty="0" smtClean="0">
                <a:latin typeface="Gill Sans MT" panose="020B0502020104020203" pitchFamily="34" charset="0"/>
              </a:rPr>
              <a:t>used.</a:t>
            </a:r>
            <a:endParaRPr lang="en-US" sz="2400" i="1" dirty="0">
              <a:latin typeface="Gill Sans MT" panose="020B0502020104020203" pitchFamily="34" charset="0"/>
            </a:endParaRPr>
          </a:p>
          <a:p>
            <a:pPr lvl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endParaRPr lang="en-US" sz="2400" dirty="0" smtClean="0">
              <a:effectLst/>
              <a:latin typeface="Gill Sans MT" panose="020B0502020104020203" pitchFamily="34" charset="0"/>
            </a:endParaRPr>
          </a:p>
          <a:p>
            <a:pPr lvl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400" dirty="0" smtClean="0">
                <a:effectLst/>
                <a:latin typeface="Gill Sans MT" panose="020B0502020104020203" pitchFamily="34" charset="0"/>
              </a:rPr>
              <a:t>In </a:t>
            </a:r>
            <a:r>
              <a:rPr lang="en-US" sz="2400" dirty="0">
                <a:effectLst/>
                <a:latin typeface="Gill Sans MT" panose="020B0502020104020203" pitchFamily="34" charset="0"/>
              </a:rPr>
              <a:t>an influential paper titled "The Magical Number Seven, Plus or Minus Two," psychologist George Miller </a:t>
            </a:r>
            <a:r>
              <a:rPr lang="en-US" sz="2400" dirty="0" smtClean="0">
                <a:effectLst/>
                <a:latin typeface="Gill Sans MT" panose="020B0502020104020203" pitchFamily="34" charset="0"/>
              </a:rPr>
              <a:t>(1965) suggested </a:t>
            </a:r>
            <a:r>
              <a:rPr lang="en-US" sz="2400" dirty="0">
                <a:effectLst/>
                <a:latin typeface="Gill Sans MT" panose="020B0502020104020203" pitchFamily="34" charset="0"/>
              </a:rPr>
              <a:t>that people can store between five and nine items in short-term </a:t>
            </a:r>
            <a:r>
              <a:rPr lang="en-US" sz="2400" dirty="0" smtClean="0">
                <a:effectLst/>
                <a:latin typeface="Gill Sans MT" panose="020B0502020104020203" pitchFamily="34" charset="0"/>
              </a:rPr>
              <a:t>memory.</a:t>
            </a:r>
          </a:p>
          <a:p>
            <a:pPr marL="0" indent="0" algn="ctr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r>
              <a:rPr lang="en-US" sz="2400" b="1" spc="-155" dirty="0">
                <a:latin typeface="Gill Sans MT" panose="020B0502020104020203" pitchFamily="34" charset="0"/>
                <a:cs typeface="Times New Roman" panose="02020603050405020304" pitchFamily="18" charset="0"/>
              </a:rPr>
              <a:t>Limited</a:t>
            </a:r>
            <a:r>
              <a:rPr lang="en-US" sz="2400" b="1" spc="-160" dirty="0">
                <a:latin typeface="Gill Sans MT" panose="020B0502020104020203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spc="40" dirty="0">
                <a:latin typeface="Gill Sans MT" panose="020B0502020104020203" pitchFamily="34" charset="0"/>
                <a:cs typeface="Times New Roman" panose="02020603050405020304" pitchFamily="18" charset="0"/>
              </a:rPr>
              <a:t>capacity</a:t>
            </a:r>
            <a:r>
              <a:rPr lang="en-US" sz="2400" b="1" spc="-155" dirty="0">
                <a:latin typeface="Gill Sans MT" panose="020B0502020104020203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spc="425" dirty="0">
                <a:latin typeface="Gill Sans MT" panose="020B0502020104020203" pitchFamily="34" charset="0"/>
                <a:cs typeface="Times New Roman" panose="02020603050405020304" pitchFamily="18" charset="0"/>
              </a:rPr>
              <a:t>=</a:t>
            </a:r>
            <a:r>
              <a:rPr lang="en-US" sz="2400" b="1" spc="-160" dirty="0">
                <a:latin typeface="Gill Sans MT" panose="020B0502020104020203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spc="175" dirty="0">
                <a:latin typeface="Gill Sans MT" panose="020B0502020104020203" pitchFamily="34" charset="0"/>
                <a:cs typeface="Times New Roman" panose="02020603050405020304" pitchFamily="18" charset="0"/>
              </a:rPr>
              <a:t>7±2</a:t>
            </a:r>
            <a:r>
              <a:rPr lang="en-US" sz="2400" b="1" spc="-155" dirty="0">
                <a:latin typeface="Gill Sans MT" panose="020B0502020104020203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spc="10" dirty="0" smtClean="0">
                <a:latin typeface="Gill Sans MT" panose="020B0502020104020203" pitchFamily="34" charset="0"/>
                <a:cs typeface="Times New Roman" panose="02020603050405020304" pitchFamily="18" charset="0"/>
              </a:rPr>
              <a:t>items</a:t>
            </a:r>
            <a:endParaRPr lang="en-US" sz="2400" dirty="0" smtClean="0">
              <a:effectLst/>
              <a:latin typeface="Gill Sans MT" panose="020B0502020104020203" pitchFamily="34" charset="0"/>
            </a:endParaRPr>
          </a:p>
          <a:p>
            <a:pPr lvl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400" dirty="0" smtClean="0">
                <a:latin typeface="Gill Sans MT" panose="020B0502020104020203" pitchFamily="34" charset="0"/>
              </a:rPr>
              <a:t>STM </a:t>
            </a:r>
            <a:r>
              <a:rPr lang="en-US" sz="2400" dirty="0">
                <a:latin typeface="Gill Sans MT" panose="020B0502020104020203" pitchFamily="34" charset="0"/>
              </a:rPr>
              <a:t>is susceptible to </a:t>
            </a:r>
            <a:r>
              <a:rPr lang="en-US" sz="2400" dirty="0" smtClean="0">
                <a:latin typeface="Gill Sans MT" panose="020B0502020104020203" pitchFamily="34" charset="0"/>
              </a:rPr>
              <a:t>interference e.g</a:t>
            </a:r>
            <a:r>
              <a:rPr lang="en-US" sz="2400" dirty="0">
                <a:latin typeface="Gill Sans MT" panose="020B0502020104020203" pitchFamily="34" charset="0"/>
              </a:rPr>
              <a:t>., if counting is interrupted, have to start </a:t>
            </a:r>
            <a:r>
              <a:rPr lang="en-US" sz="2400" dirty="0" smtClean="0">
                <a:latin typeface="Gill Sans MT" panose="020B0502020104020203" pitchFamily="34" charset="0"/>
              </a:rPr>
              <a:t>over.</a:t>
            </a:r>
          </a:p>
          <a:p>
            <a:pPr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400" dirty="0">
                <a:latin typeface="Gill Sans MT" panose="020B0502020104020203" pitchFamily="34" charset="0"/>
              </a:rPr>
              <a:t>We recall digits better than letters.</a:t>
            </a: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endParaRPr lang="en-US" sz="2400" dirty="0">
              <a:latin typeface="Gill Sans MT" panose="020B0502020104020203" pitchFamily="34" charset="0"/>
            </a:endParaRPr>
          </a:p>
          <a:p>
            <a:pPr lvl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endParaRPr lang="en-US" sz="2400" b="1" spc="-155" dirty="0" smtClean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endParaRPr lang="en-US" sz="2400" b="1" spc="10" dirty="0" smtClean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2400" b="1" dirty="0" smtClean="0">
                <a:latin typeface="Gill Sans MT" panose="020B0502020104020203" pitchFamily="34" charset="0"/>
                <a:cs typeface="Times New Roman" panose="02020603050405020304" pitchFamily="18" charset="0"/>
              </a:rPr>
              <a:t> </a:t>
            </a:r>
            <a:endParaRPr lang="en-US" sz="2400" b="1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pPr marL="12700" marR="13335" indent="0">
              <a:lnSpc>
                <a:spcPct val="100000"/>
              </a:lnSpc>
              <a:buNone/>
            </a:pPr>
            <a:endParaRPr lang="en-US" sz="1800" dirty="0"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800" b="1" dirty="0" smtClean="0">
              <a:effectLst/>
            </a:endParaRPr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800" dirty="0">
              <a:effectLst/>
            </a:endParaRPr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800" spc="-155" dirty="0" smtClean="0">
              <a:cs typeface="Times New Roman" panose="02020603050405020304" pitchFamily="18" charset="0"/>
            </a:endParaRPr>
          </a:p>
          <a:p>
            <a:endParaRPr lang="en-US" sz="18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657949" cy="1400530"/>
          </a:xfrm>
        </p:spPr>
        <p:txBody>
          <a:bodyPr/>
          <a:lstStyle/>
          <a:p>
            <a:pPr algn="just"/>
            <a:r>
              <a:rPr lang="en-US" b="1" dirty="0"/>
              <a:t>Encoding &amp; Storage in Working 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106" y="2066566"/>
            <a:ext cx="10606467" cy="4195481"/>
          </a:xfrm>
        </p:spPr>
        <p:txBody>
          <a:bodyPr>
            <a:noAutofit/>
          </a:bodyPr>
          <a:lstStyle/>
          <a:p>
            <a:pPr lvl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400" b="1" dirty="0" smtClean="0">
                <a:latin typeface="Gill Sans MT" panose="020B0502020104020203" pitchFamily="34" charset="0"/>
              </a:rPr>
              <a:t>Chunking</a:t>
            </a: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Organizing </a:t>
            </a:r>
            <a:r>
              <a:rPr lang="en-US" sz="2400" dirty="0">
                <a:latin typeface="Gill Sans MT" panose="020B0502020104020203" pitchFamily="34" charset="0"/>
              </a:rPr>
              <a:t>pieces of information into a smaller number of meaningful </a:t>
            </a:r>
            <a:r>
              <a:rPr lang="en-US" sz="2400" dirty="0" smtClean="0">
                <a:latin typeface="Gill Sans MT" panose="020B0502020104020203" pitchFamily="34" charset="0"/>
              </a:rPr>
              <a:t>units.</a:t>
            </a: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endParaRPr lang="en-US" sz="2400" dirty="0" smtClean="0">
              <a:latin typeface="Gill Sans MT" panose="020B0502020104020203" pitchFamily="34" charset="0"/>
            </a:endParaRPr>
          </a:p>
          <a:p>
            <a:pPr lvl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400" dirty="0" smtClean="0">
                <a:latin typeface="Gill Sans MT" panose="020B0502020104020203" pitchFamily="34" charset="0"/>
              </a:rPr>
              <a:t>Chunking </a:t>
            </a:r>
            <a:r>
              <a:rPr lang="en-US" sz="2400" dirty="0">
                <a:latin typeface="Gill Sans MT" panose="020B0502020104020203" pitchFamily="34" charset="0"/>
              </a:rPr>
              <a:t>allows people to take smaller bits of information and combine them into more meaningful, and therefore more memorable, wholes</a:t>
            </a:r>
            <a:r>
              <a:rPr lang="en-US" sz="2400" dirty="0" smtClean="0">
                <a:latin typeface="Gill Sans MT" panose="020B0502020104020203" pitchFamily="34" charset="0"/>
              </a:rPr>
              <a:t>.</a:t>
            </a:r>
          </a:p>
          <a:p>
            <a:pPr lvl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endParaRPr lang="en-US" sz="2400" dirty="0">
              <a:latin typeface="Gill Sans MT" panose="020B0502020104020203" pitchFamily="34" charset="0"/>
            </a:endParaRP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r>
              <a:rPr lang="en-US" sz="2400" dirty="0">
                <a:latin typeface="Gill Sans MT" panose="020B0502020104020203" pitchFamily="34" charset="0"/>
              </a:rPr>
              <a:t>For example, a phone number sequence of </a:t>
            </a:r>
            <a:r>
              <a:rPr lang="en-US" sz="2400" dirty="0" smtClean="0">
                <a:latin typeface="Gill Sans MT" panose="020B0502020104020203" pitchFamily="34" charset="0"/>
              </a:rPr>
              <a:t>4-7-1-1-3-9-2 </a:t>
            </a:r>
            <a:r>
              <a:rPr lang="en-US" sz="2400" dirty="0">
                <a:latin typeface="Gill Sans MT" panose="020B0502020104020203" pitchFamily="34" charset="0"/>
              </a:rPr>
              <a:t>would be chunked into </a:t>
            </a:r>
            <a:r>
              <a:rPr lang="en-US" sz="2400" dirty="0" smtClean="0">
                <a:latin typeface="Gill Sans MT" panose="020B0502020104020203" pitchFamily="34" charset="0"/>
              </a:rPr>
              <a:t>471-1392.</a:t>
            </a: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endParaRPr lang="en-US" sz="2400" dirty="0" smtClean="0"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6953" y="4526344"/>
            <a:ext cx="5266164" cy="23316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7319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220" y="1009935"/>
            <a:ext cx="10333512" cy="5443181"/>
          </a:xfrm>
        </p:spPr>
        <p:txBody>
          <a:bodyPr>
            <a:normAutofit/>
          </a:bodyPr>
          <a:lstStyle/>
          <a:p>
            <a:pPr lvl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400" b="1" dirty="0">
                <a:latin typeface="Gill Sans MT" panose="020B0502020104020203" pitchFamily="34" charset="0"/>
              </a:rPr>
              <a:t>Maintenance rehearsal</a:t>
            </a: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r>
              <a:rPr lang="en-US" sz="2400" dirty="0">
                <a:latin typeface="Gill Sans MT" panose="020B0502020104020203" pitchFamily="34" charset="0"/>
              </a:rPr>
              <a:t>Process in which information is repeated or reviewed to keep it from fading while in working </a:t>
            </a:r>
            <a:r>
              <a:rPr lang="en-US" sz="2400" dirty="0" smtClean="0">
                <a:latin typeface="Gill Sans MT" panose="020B0502020104020203" pitchFamily="34" charset="0"/>
              </a:rPr>
              <a:t>memory.</a:t>
            </a: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endParaRPr lang="en-US" sz="2400" dirty="0">
              <a:latin typeface="Gill Sans MT" panose="020B0502020104020203" pitchFamily="34" charset="0"/>
            </a:endParaRP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For example: </a:t>
            </a:r>
            <a:r>
              <a:rPr lang="en-US" sz="2400" dirty="0">
                <a:latin typeface="Gill Sans MT" panose="020B0502020104020203" pitchFamily="34" charset="0"/>
              </a:rPr>
              <a:t> repeating a phone number mentally, or aloud until the number is entered into the phone to make the call.</a:t>
            </a: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Without </a:t>
            </a:r>
            <a:r>
              <a:rPr lang="en-US" sz="2400" dirty="0">
                <a:latin typeface="Gill Sans MT" panose="020B0502020104020203" pitchFamily="34" charset="0"/>
              </a:rPr>
              <a:t>rehearsing or continuing to repeat the number until it is committed to memory, the information is quickly lost from short-term memory.</a:t>
            </a:r>
            <a:endParaRPr lang="en-US" sz="2400" b="1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endParaRPr lang="en-US" dirty="0" smtClean="0">
              <a:latin typeface="Gill Sans MT" panose="020B0502020104020203" pitchFamily="34" charset="0"/>
            </a:endParaRP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endParaRPr lang="en-US" dirty="0">
              <a:latin typeface="Gill Sans MT" panose="020B0502020104020203" pitchFamily="34" charset="0"/>
            </a:endParaRP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endParaRPr lang="en-US" dirty="0"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4961" y="4162568"/>
            <a:ext cx="6782937" cy="22905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3008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t="14865" b="12944"/>
          <a:stretch/>
        </p:blipFill>
        <p:spPr>
          <a:xfrm>
            <a:off x="6400800" y="1378425"/>
            <a:ext cx="5365902" cy="468118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520" y="1179461"/>
            <a:ext cx="10820895" cy="5309262"/>
          </a:xfrm>
        </p:spPr>
        <p:txBody>
          <a:bodyPr/>
          <a:lstStyle/>
          <a:p>
            <a:pPr lvl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</a:pPr>
            <a:r>
              <a:rPr lang="en-US" sz="2400" b="1" dirty="0">
                <a:latin typeface="Gill Sans MT" panose="020B0502020104020203" pitchFamily="34" charset="0"/>
              </a:rPr>
              <a:t>Elaborative rehearsal</a:t>
            </a: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r>
              <a:rPr lang="en-US" sz="2400" dirty="0">
                <a:latin typeface="Gill Sans MT" panose="020B0502020104020203" pitchFamily="34" charset="0"/>
              </a:rPr>
              <a:t>A</a:t>
            </a:r>
            <a:r>
              <a:rPr lang="en-US" sz="2400" dirty="0" smtClean="0">
                <a:latin typeface="Gill Sans MT" panose="020B0502020104020203" pitchFamily="34" charset="0"/>
              </a:rPr>
              <a:t> strategy </a:t>
            </a:r>
            <a:r>
              <a:rPr lang="en-US" sz="2400" dirty="0">
                <a:latin typeface="Gill Sans MT" panose="020B0502020104020203" pitchFamily="34" charset="0"/>
              </a:rPr>
              <a:t>to facilitate the formation of memory by linking new information to what one already knows</a:t>
            </a:r>
            <a:r>
              <a:rPr lang="en-US" sz="2400" dirty="0" smtClean="0">
                <a:latin typeface="Gill Sans MT" panose="020B0502020104020203" pitchFamily="34" charset="0"/>
              </a:rPr>
              <a:t>.</a:t>
            </a: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endParaRPr lang="en-US" sz="2400" dirty="0">
              <a:latin typeface="Gill Sans MT" panose="020B0502020104020203" pitchFamily="34" charset="0"/>
            </a:endParaRP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r>
              <a:rPr lang="en-US" sz="2400" dirty="0">
                <a:latin typeface="Gill Sans MT" panose="020B0502020104020203" pitchFamily="34" charset="0"/>
              </a:rPr>
              <a:t>By making associations between the new information you're trying to learn and the information you already know, you're making your brain process the information in a more in-depth way</a:t>
            </a:r>
            <a:r>
              <a:rPr lang="en-US" sz="2400" dirty="0" smtClean="0">
                <a:latin typeface="Gill Sans MT" panose="020B0502020104020203" pitchFamily="34" charset="0"/>
              </a:rPr>
              <a:t>.</a:t>
            </a: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endParaRPr lang="en-US" sz="2400" dirty="0">
              <a:latin typeface="Gill Sans MT" panose="020B0502020104020203" pitchFamily="34" charset="0"/>
            </a:endParaRPr>
          </a:p>
          <a:p>
            <a:pPr marL="0" lvl="0" indent="0" algn="just">
              <a:lnSpc>
                <a:spcPct val="80000"/>
              </a:lnSpc>
              <a:spcBef>
                <a:spcPts val="390"/>
              </a:spcBef>
              <a:buClr>
                <a:schemeClr val="dk1"/>
              </a:buClr>
              <a:buSzPts val="1942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For example: imagine </a:t>
            </a:r>
            <a:r>
              <a:rPr lang="en-US" sz="2400" dirty="0">
                <a:latin typeface="Gill Sans MT" panose="020B0502020104020203" pitchFamily="34" charset="0"/>
              </a:rPr>
              <a:t>meeting someone whose name is Sandy, then making an association with a sandy beach to remember that name.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337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6"/>
          <p:cNvSpPr txBox="1">
            <a:spLocks noGrp="1"/>
          </p:cNvSpPr>
          <p:nvPr>
            <p:ph type="title"/>
          </p:nvPr>
        </p:nvSpPr>
        <p:spPr>
          <a:xfrm>
            <a:off x="838200" y="405941"/>
            <a:ext cx="9397621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2585" marR="30480" indent="-325120" algn="just">
              <a:lnSpc>
                <a:spcPct val="100000"/>
              </a:lnSpc>
              <a:spcBef>
                <a:spcPts val="100"/>
              </a:spcBef>
              <a:tabLst>
                <a:tab pos="1632585" algn="l"/>
                <a:tab pos="2451735" algn="l"/>
              </a:tabLst>
            </a:pPr>
            <a:r>
              <a:rPr lang="en-US" sz="4000" b="1" spc="-5" dirty="0">
                <a:solidFill>
                  <a:srgbClr val="663366"/>
                </a:solidFill>
                <a:cs typeface="Arial" panose="020B0604020202020204"/>
                <a:sym typeface="+mn-ea"/>
              </a:rPr>
              <a:t>Memory	Strategies: </a:t>
            </a:r>
            <a:r>
              <a:rPr lang="en-US" sz="4000" b="1" spc="-150" dirty="0">
                <a:solidFill>
                  <a:srgbClr val="663366"/>
                </a:solidFill>
                <a:cs typeface="Arial" panose="020B0604020202020204"/>
                <a:sym typeface="+mn-ea"/>
              </a:rPr>
              <a:t>To </a:t>
            </a:r>
            <a:r>
              <a:rPr lang="en-US" sz="4000" b="1" spc="-5" dirty="0">
                <a:solidFill>
                  <a:srgbClr val="663366"/>
                </a:solidFill>
                <a:cs typeface="Arial" panose="020B0604020202020204"/>
                <a:sym typeface="+mn-ea"/>
              </a:rPr>
              <a:t>get  from	STM </a:t>
            </a:r>
            <a:r>
              <a:rPr lang="en-US" sz="4000" b="1" dirty="0">
                <a:solidFill>
                  <a:srgbClr val="663366"/>
                </a:solidFill>
                <a:cs typeface="Arial" panose="020B0604020202020204"/>
                <a:sym typeface="+mn-ea"/>
              </a:rPr>
              <a:t>to</a:t>
            </a:r>
            <a:r>
              <a:rPr lang="en-US" sz="4000" b="1" spc="-15" dirty="0">
                <a:solidFill>
                  <a:srgbClr val="663366"/>
                </a:solidFill>
                <a:cs typeface="Arial" panose="020B0604020202020204"/>
                <a:sym typeface="+mn-ea"/>
              </a:rPr>
              <a:t> </a:t>
            </a:r>
            <a:r>
              <a:rPr lang="en-US" sz="4000" b="1" spc="-105" dirty="0">
                <a:solidFill>
                  <a:srgbClr val="663366"/>
                </a:solidFill>
                <a:cs typeface="Arial" panose="020B0604020202020204"/>
                <a:sym typeface="+mn-ea"/>
              </a:rPr>
              <a:t>LTM</a:t>
            </a:r>
            <a:endParaRPr sz="40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41300" marR="69850" algn="just">
              <a:lnSpc>
                <a:spcPts val="2800"/>
              </a:lnSpc>
              <a:spcBef>
                <a:spcPts val="260"/>
              </a:spcBef>
            </a:pPr>
            <a:r>
              <a:rPr lang="en-US" b="1" dirty="0" smtClean="0">
                <a:latin typeface="Arial" panose="020B0604020202020204"/>
                <a:cs typeface="Arial" panose="020B0604020202020204"/>
              </a:rPr>
              <a:t>Mnemonics </a:t>
            </a:r>
            <a:r>
              <a:rPr lang="en-US" b="1" dirty="0">
                <a:latin typeface="Arial" panose="020B0604020202020204"/>
                <a:cs typeface="Arial" panose="020B0604020202020204"/>
              </a:rPr>
              <a:t>are the techniques in which new information </a:t>
            </a:r>
            <a:r>
              <a:rPr lang="en-US" b="1" dirty="0" smtClean="0">
                <a:latin typeface="Arial" panose="020B0604020202020204"/>
                <a:cs typeface="Arial" panose="020B0604020202020204"/>
              </a:rPr>
              <a:t>is associated </a:t>
            </a:r>
            <a:r>
              <a:rPr lang="en-US" b="1" dirty="0">
                <a:latin typeface="Arial" panose="020B0604020202020204"/>
                <a:cs typeface="Arial" panose="020B0604020202020204"/>
              </a:rPr>
              <a:t>with something familiar and previously encoded”</a:t>
            </a:r>
            <a:endParaRPr lang="en-US" dirty="0">
              <a:latin typeface="Arial" panose="020B0604020202020204"/>
              <a:cs typeface="Arial" panose="020B0604020202020204"/>
            </a:endParaRP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1983" y="3128272"/>
            <a:ext cx="4614202" cy="32634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41101"/>
          <a:stretch/>
        </p:blipFill>
        <p:spPr>
          <a:xfrm>
            <a:off x="1103312" y="3235569"/>
            <a:ext cx="5176254" cy="30128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1939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50124" y="95534"/>
            <a:ext cx="11941791" cy="66191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9613" y="729085"/>
            <a:ext cx="10782812" cy="4195481"/>
          </a:xfrm>
        </p:spPr>
        <p:txBody>
          <a:bodyPr>
            <a:noAutofit/>
          </a:bodyPr>
          <a:lstStyle/>
          <a:p>
            <a:pPr algn="just"/>
            <a:endParaRPr lang="en-US" sz="3600" b="1" dirty="0" smtClean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algn="just"/>
            <a:r>
              <a:rPr lang="en-US" sz="3600" b="1" dirty="0" smtClean="0">
                <a:solidFill>
                  <a:schemeClr val="bg1"/>
                </a:solidFill>
                <a:latin typeface="Gill Sans MT" panose="020B0502020104020203" pitchFamily="34" charset="0"/>
              </a:rPr>
              <a:t>Why are we good at remembering faces, but not names???</a:t>
            </a:r>
          </a:p>
          <a:p>
            <a:pPr algn="just"/>
            <a:endParaRPr lang="en-US" sz="3600" b="1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marL="0" indent="0" algn="just">
              <a:buNone/>
            </a:pPr>
            <a:endParaRPr lang="en-US" sz="3600" b="1" dirty="0" smtClean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algn="just"/>
            <a:r>
              <a:rPr lang="en-US" sz="3600" b="1" dirty="0" smtClean="0">
                <a:solidFill>
                  <a:schemeClr val="bg1"/>
                </a:solidFill>
                <a:latin typeface="Gill Sans MT" panose="020B0502020104020203" pitchFamily="34" charset="0"/>
              </a:rPr>
              <a:t>Have you ever walked to a nearby store and come back without even thinking about the route????</a:t>
            </a:r>
            <a:endParaRPr lang="en-US" sz="3600" b="1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85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476" y="10009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M</a:t>
            </a:r>
            <a:r>
              <a:rPr lang="en-US" sz="4400" b="1" dirty="0" smtClean="0"/>
              <a:t>emory</a:t>
            </a:r>
            <a:endParaRPr lang="en-US" sz="44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3755" y="2522428"/>
            <a:ext cx="11019196" cy="4351338"/>
          </a:xfrm>
        </p:spPr>
        <p:txBody>
          <a:bodyPr>
            <a:normAutofit/>
          </a:bodyPr>
          <a:lstStyle/>
          <a:p>
            <a:pPr algn="just"/>
            <a:r>
              <a:rPr lang="en-US" sz="2400" i="1" dirty="0" smtClean="0">
                <a:effectLst/>
                <a:latin typeface="Gill Sans MT" panose="020B0502020104020203" pitchFamily="34" charset="0"/>
              </a:rPr>
              <a:t>“</a:t>
            </a:r>
            <a:r>
              <a:rPr lang="en-US" dirty="0" smtClean="0">
                <a:effectLst/>
                <a:latin typeface="Gill Sans MT" panose="020B0502020104020203" pitchFamily="34" charset="0"/>
              </a:rPr>
              <a:t>Memory refers to our capacity to acquire ,store and retrieve the information. It is a process of maintaining information over time.”</a:t>
            </a:r>
            <a:r>
              <a:rPr lang="en-US" dirty="0" smtClean="0">
                <a:latin typeface="Gill Sans MT" panose="020B0502020104020203" pitchFamily="34" charset="0"/>
              </a:rPr>
              <a:t>  (</a:t>
            </a:r>
            <a:r>
              <a:rPr lang="en-US" dirty="0">
                <a:latin typeface="Gill Sans MT" panose="020B0502020104020203" pitchFamily="34" charset="0"/>
              </a:rPr>
              <a:t>Matlin, </a:t>
            </a:r>
            <a:r>
              <a:rPr lang="en-US" dirty="0" smtClean="0">
                <a:latin typeface="Gill Sans MT" panose="020B0502020104020203" pitchFamily="34" charset="0"/>
              </a:rPr>
              <a:t>2005). </a:t>
            </a:r>
            <a:r>
              <a:rPr lang="en-US" dirty="0" smtClean="0">
                <a:effectLst/>
                <a:latin typeface="Gill Sans MT" panose="020B0502020104020203" pitchFamily="34" charset="0"/>
              </a:rPr>
              <a:t>Memory</a:t>
            </a:r>
            <a:r>
              <a:rPr lang="en-US" dirty="0">
                <a:effectLst/>
                <a:latin typeface="Gill Sans MT" panose="020B0502020104020203" pitchFamily="34" charset="0"/>
              </a:rPr>
              <a:t>’ is a label for a diverse set of cognitive capacities by which humans and perhaps other animals retain information and reconstruct past experiences, usually for present </a:t>
            </a:r>
            <a:r>
              <a:rPr lang="en-US" dirty="0" smtClean="0">
                <a:effectLst/>
                <a:latin typeface="Gill Sans MT" panose="020B0502020104020203" pitchFamily="34" charset="0"/>
              </a:rPr>
              <a:t>purposes.”</a:t>
            </a:r>
          </a:p>
          <a:p>
            <a:pPr marL="0" indent="0" algn="just">
              <a:buNone/>
            </a:pPr>
            <a:endParaRPr lang="en-US" sz="1600" dirty="0" smtClean="0"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305" y="-141668"/>
            <a:ext cx="4468363" cy="1999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7305" y="1740089"/>
            <a:ext cx="10448097" cy="4195481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US" sz="2600" spc="-5" dirty="0" smtClean="0">
                <a:latin typeface="Gill Sans MT" panose="020B0502020104020203" pitchFamily="34" charset="0"/>
                <a:cs typeface="Comic Sans MS" panose="030F0702030302020204"/>
              </a:rPr>
              <a:t>Unlimited </a:t>
            </a:r>
            <a:r>
              <a:rPr lang="en-US" sz="2600" spc="-5" dirty="0">
                <a:latin typeface="Gill Sans MT" panose="020B0502020104020203" pitchFamily="34" charset="0"/>
                <a:cs typeface="Comic Sans MS" panose="030F0702030302020204"/>
              </a:rPr>
              <a:t>storehouse </a:t>
            </a:r>
            <a:r>
              <a:rPr lang="en-US" sz="2600" dirty="0">
                <a:latin typeface="Gill Sans MT" panose="020B0502020104020203" pitchFamily="34" charset="0"/>
                <a:cs typeface="Comic Sans MS" panose="030F0702030302020204"/>
              </a:rPr>
              <a:t>of  </a:t>
            </a:r>
            <a:r>
              <a:rPr lang="en-US" sz="2600" spc="-5" dirty="0">
                <a:latin typeface="Gill Sans MT" panose="020B0502020104020203" pitchFamily="34" charset="0"/>
                <a:cs typeface="Comic Sans MS" panose="030F0702030302020204"/>
              </a:rPr>
              <a:t>information </a:t>
            </a:r>
          </a:p>
          <a:p>
            <a:pPr algn="just"/>
            <a:endParaRPr lang="en-US" sz="2600" spc="-5" dirty="0">
              <a:latin typeface="Gill Sans MT" panose="020B0502020104020203" pitchFamily="34" charset="0"/>
              <a:cs typeface="Comic Sans MS" panose="030F0702030302020204"/>
            </a:endParaRPr>
          </a:p>
          <a:p>
            <a:pPr algn="just"/>
            <a:r>
              <a:rPr lang="en-US" sz="2600" dirty="0">
                <a:latin typeface="Gill Sans MT" panose="020B0502020104020203" pitchFamily="34" charset="0"/>
              </a:rPr>
              <a:t>The system of memory into which all the information is placed </a:t>
            </a:r>
            <a:r>
              <a:rPr lang="en-US" sz="2600" dirty="0" smtClean="0">
                <a:latin typeface="Gill Sans MT" panose="020B0502020104020203" pitchFamily="34" charset="0"/>
              </a:rPr>
              <a:t>to </a:t>
            </a:r>
            <a:r>
              <a:rPr lang="en-US" sz="2600" dirty="0">
                <a:latin typeface="Gill Sans MT" panose="020B0502020104020203" pitchFamily="34" charset="0"/>
              </a:rPr>
              <a:t>be </a:t>
            </a:r>
            <a:r>
              <a:rPr lang="en-US" sz="2600" dirty="0" smtClean="0">
                <a:latin typeface="Gill Sans MT" panose="020B0502020104020203" pitchFamily="34" charset="0"/>
              </a:rPr>
              <a:t>kept more </a:t>
            </a:r>
            <a:r>
              <a:rPr lang="en-US" sz="2600" dirty="0">
                <a:latin typeface="Gill Sans MT" panose="020B0502020104020203" pitchFamily="34" charset="0"/>
              </a:rPr>
              <a:t>or less permanently</a:t>
            </a:r>
            <a:r>
              <a:rPr lang="en-US" sz="2600" dirty="0" smtClean="0">
                <a:latin typeface="Gill Sans MT" panose="020B0502020104020203" pitchFamily="34" charset="0"/>
              </a:rPr>
              <a:t>.</a:t>
            </a:r>
          </a:p>
          <a:p>
            <a:pPr algn="just"/>
            <a:endParaRPr lang="en-US" sz="2600" dirty="0">
              <a:latin typeface="Gill Sans MT" panose="020B0502020104020203" pitchFamily="34" charset="0"/>
            </a:endParaRPr>
          </a:p>
          <a:p>
            <a:pPr algn="just"/>
            <a:r>
              <a:rPr lang="en-US" sz="2600" dirty="0">
                <a:latin typeface="Gill Sans MT" panose="020B0502020104020203" pitchFamily="34" charset="0"/>
              </a:rPr>
              <a:t>Duration</a:t>
            </a:r>
          </a:p>
          <a:p>
            <a:pPr marL="0" indent="0" algn="just">
              <a:buNone/>
            </a:pPr>
            <a:r>
              <a:rPr lang="en-US" sz="2600" dirty="0" smtClean="0">
                <a:latin typeface="Gill Sans MT" panose="020B0502020104020203" pitchFamily="34" charset="0"/>
              </a:rPr>
              <a:t>          Unlimited</a:t>
            </a:r>
            <a:endParaRPr lang="en-US" sz="2600" dirty="0">
              <a:latin typeface="Gill Sans MT" panose="020B0502020104020203" pitchFamily="34" charset="0"/>
            </a:endParaRPr>
          </a:p>
          <a:p>
            <a:pPr algn="just"/>
            <a:endParaRPr lang="en-US" sz="2600" dirty="0" smtClean="0">
              <a:latin typeface="Gill Sans MT" panose="020B0502020104020203" pitchFamily="34" charset="0"/>
            </a:endParaRPr>
          </a:p>
          <a:p>
            <a:pPr algn="just"/>
            <a:r>
              <a:rPr lang="en-US" sz="2600" dirty="0" smtClean="0">
                <a:latin typeface="Gill Sans MT" panose="020B0502020104020203" pitchFamily="34" charset="0"/>
              </a:rPr>
              <a:t>Capacity</a:t>
            </a:r>
          </a:p>
          <a:p>
            <a:pPr marL="0" indent="0" algn="just">
              <a:buNone/>
            </a:pPr>
            <a:r>
              <a:rPr lang="en-US" sz="2600" dirty="0" smtClean="0">
                <a:latin typeface="Gill Sans MT" panose="020B0502020104020203" pitchFamily="34" charset="0"/>
              </a:rPr>
              <a:t>         Unlimited</a:t>
            </a:r>
            <a:endParaRPr lang="en-US" sz="2600" dirty="0">
              <a:latin typeface="Gill Sans MT" panose="020B0502020104020203" pitchFamily="34" charset="0"/>
            </a:endParaRPr>
          </a:p>
          <a:p>
            <a:endParaRPr lang="en-US" dirty="0"/>
          </a:p>
        </p:txBody>
      </p:sp>
      <p:sp>
        <p:nvSpPr>
          <p:cNvPr id="4" name="object 3"/>
          <p:cNvSpPr txBox="1">
            <a:spLocks noGrp="1"/>
          </p:cNvSpPr>
          <p:nvPr>
            <p:ph type="title"/>
          </p:nvPr>
        </p:nvSpPr>
        <p:spPr>
          <a:xfrm>
            <a:off x="646111" y="731072"/>
            <a:ext cx="9404723" cy="843821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lang="en-US" sz="5400" b="1" baseline="36000" dirty="0">
                <a:cs typeface="Arial" panose="020B0604020202020204"/>
              </a:rPr>
              <a:t>Stage 3: Long term Memory</a:t>
            </a:r>
            <a:r>
              <a:rPr sz="5400" b="1" baseline="36000" dirty="0">
                <a:cs typeface="Arial" panose="020B0604020202020204"/>
              </a:rPr>
              <a:t> </a:t>
            </a:r>
            <a:r>
              <a:rPr lang="en-US" sz="5400" b="1" baseline="36000" dirty="0" smtClean="0">
                <a:cs typeface="Arial" panose="020B0604020202020204"/>
              </a:rPr>
              <a:t>(LTM)</a:t>
            </a:r>
            <a:endParaRPr sz="3600" dirty="0">
              <a:cs typeface="Comic Sans MS" panose="030F0702030302020204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8987"/>
          <a:stretch/>
        </p:blipFill>
        <p:spPr>
          <a:xfrm>
            <a:off x="7736255" y="3302758"/>
            <a:ext cx="3699147" cy="32618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0069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048" y="559558"/>
            <a:ext cx="9676262" cy="573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73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</a:t>
            </a:r>
            <a:r>
              <a:rPr lang="en-US" b="1" dirty="0" smtClean="0"/>
              <a:t>Long Term Memory(LTM):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811" y="1479712"/>
            <a:ext cx="6907923" cy="4195481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US" sz="2400" b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1. </a:t>
            </a:r>
            <a:r>
              <a:rPr lang="en-US" sz="2600" b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Procedural memory (IMPLICIT </a:t>
            </a:r>
            <a:r>
              <a:rPr lang="en-US" sz="1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Gill Sans MT" panose="020B0502020104020203" pitchFamily="34" charset="0"/>
              </a:rPr>
              <a:t>UNCONCIOUS</a:t>
            </a:r>
            <a:r>
              <a:rPr lang="en-US" sz="2600" b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Gill Sans MT" panose="020B0502020104020203" pitchFamily="34" charset="0"/>
              </a:rPr>
              <a:t>A type of long term memory that stores memories for </a:t>
            </a:r>
            <a:r>
              <a:rPr lang="en-US" sz="2600" i="1" dirty="0" smtClean="0">
                <a:latin typeface="Gill Sans MT" panose="020B0502020104020203" pitchFamily="34" charset="0"/>
              </a:rPr>
              <a:t>how things are done</a:t>
            </a:r>
            <a:r>
              <a:rPr lang="en-US" sz="2600" dirty="0" smtClean="0">
                <a:latin typeface="Gill Sans MT" panose="020B0502020104020203" pitchFamily="34" charset="0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0"/>
              </a:rPr>
              <a:t>are habitual in </a:t>
            </a:r>
            <a:r>
              <a:rPr lang="en-US" sz="2600" dirty="0" smtClean="0">
                <a:latin typeface="Gill Sans MT" panose="020B0502020104020203" pitchFamily="34" charset="0"/>
              </a:rPr>
              <a:t>nature.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Gill Sans MT" panose="020B0502020104020203" pitchFamily="34" charset="0"/>
              </a:rPr>
              <a:t>Memories for the performance of actions or skills (i.e., procedural memories, “knowing how”)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Gill Sans MT" panose="020B0502020104020203" pitchFamily="34" charset="0"/>
              </a:rPr>
              <a:t>Example: Riding </a:t>
            </a:r>
            <a:r>
              <a:rPr lang="en-US" sz="2600" dirty="0">
                <a:latin typeface="Gill Sans MT" panose="020B0502020104020203" pitchFamily="34" charset="0"/>
              </a:rPr>
              <a:t>a bike, tying your shoes, and Writing with a </a:t>
            </a:r>
            <a:r>
              <a:rPr lang="en-US" sz="2600" dirty="0" smtClean="0">
                <a:latin typeface="Gill Sans MT" panose="020B0502020104020203" pitchFamily="34" charset="0"/>
              </a:rPr>
              <a:t>pen are </a:t>
            </a:r>
            <a:r>
              <a:rPr lang="en-US" sz="2600" dirty="0">
                <a:latin typeface="Gill Sans MT" panose="020B0502020104020203" pitchFamily="34" charset="0"/>
              </a:rPr>
              <a:t>all examples of procedural memories</a:t>
            </a:r>
            <a:r>
              <a:rPr lang="en-US" sz="2600" dirty="0" smtClean="0">
                <a:latin typeface="Gill Sans MT" panose="020B0502020104020203" pitchFamily="34" charset="0"/>
              </a:rPr>
              <a:t>.</a:t>
            </a:r>
            <a:endParaRPr lang="en-US" sz="2600" dirty="0">
              <a:latin typeface="Gill Sans MT" panose="020B0502020104020203" pitchFamily="34" charset="0"/>
            </a:endParaRPr>
          </a:p>
          <a:p>
            <a:pPr marL="0" indent="0" algn="just">
              <a:buNone/>
            </a:pPr>
            <a:endParaRPr lang="en-US" sz="2400" dirty="0" smtClean="0">
              <a:latin typeface="Gill Sans MT" panose="020B0502020104020203" pitchFamily="34" charset="0"/>
            </a:endParaRPr>
          </a:p>
          <a:p>
            <a:pPr marL="0" indent="0" algn="just">
              <a:buNone/>
            </a:pPr>
            <a:endParaRPr lang="en-US" sz="2400" dirty="0"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874" b="16866"/>
          <a:stretch/>
        </p:blipFill>
        <p:spPr>
          <a:xfrm>
            <a:off x="7410734" y="1479712"/>
            <a:ext cx="4572000" cy="50439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8715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1425" y="1598812"/>
            <a:ext cx="5720569" cy="4195481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US" sz="2400" b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II. Declarative </a:t>
            </a:r>
            <a:r>
              <a:rPr lang="en-US" sz="2400" b="1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memory (EXPLICIT </a:t>
            </a:r>
            <a:r>
              <a:rPr lang="en-US" sz="1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Gill Sans MT" panose="020B0502020104020203" pitchFamily="34" charset="0"/>
              </a:rPr>
              <a:t>CONCIOUS</a:t>
            </a:r>
            <a:r>
              <a:rPr lang="en-US" sz="2400" b="1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Gill Sans MT" panose="020B0502020104020203" pitchFamily="34" charset="0"/>
              </a:rPr>
              <a:t>Require </a:t>
            </a:r>
            <a:r>
              <a:rPr lang="en-US" sz="2400" dirty="0">
                <a:latin typeface="Gill Sans MT" panose="020B0502020104020203" pitchFamily="34" charset="0"/>
              </a:rPr>
              <a:t>a more conscious effort to recall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Gill Sans MT" panose="020B0502020104020203" pitchFamily="34" charset="0"/>
              </a:rPr>
              <a:t>Division </a:t>
            </a:r>
            <a:r>
              <a:rPr lang="en-US" sz="2400" dirty="0">
                <a:latin typeface="Gill Sans MT" panose="020B0502020104020203" pitchFamily="34" charset="0"/>
              </a:rPr>
              <a:t>of LTM that stores explicit information (also known as fact memory)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0"/>
              </a:rPr>
              <a:t>Memories of facts, rules, concepts, and events (i.e., declarative memories, “knowing that”).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0"/>
              </a:rPr>
              <a:t>Example: London is the capital of England, zebras are animals, and the date of your mum's birthday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2395" b="15563"/>
          <a:stretch/>
        </p:blipFill>
        <p:spPr>
          <a:xfrm>
            <a:off x="7235446" y="1401739"/>
            <a:ext cx="4337855" cy="45896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4518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Types of Declarative memory</a:t>
            </a:r>
            <a:r>
              <a:rPr lang="en-US" sz="4400" b="1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/>
            </a:r>
            <a:br>
              <a:rPr lang="en-US" sz="4400" b="1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577" y="1310055"/>
            <a:ext cx="10633967" cy="492076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b="1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Episodic </a:t>
            </a:r>
            <a:r>
              <a:rPr lang="en-US" sz="2400" b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memory (specific event)</a:t>
            </a:r>
          </a:p>
          <a:p>
            <a:pPr marL="0" indent="0" algn="just"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Subdivision </a:t>
            </a:r>
            <a:r>
              <a:rPr lang="en-US" sz="2400" dirty="0">
                <a:latin typeface="Gill Sans MT" panose="020B0502020104020203" pitchFamily="34" charset="0"/>
              </a:rPr>
              <a:t>of declarative memory that stores memories for personal events, or “episodes</a:t>
            </a:r>
            <a:r>
              <a:rPr lang="en-US" sz="2400" dirty="0" smtClean="0">
                <a:latin typeface="Gill Sans MT" panose="020B0502020104020203" pitchFamily="34" charset="0"/>
              </a:rPr>
              <a:t>”</a:t>
            </a:r>
          </a:p>
          <a:p>
            <a:pPr marL="0" indent="0" algn="just"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Memories of autobiographical events, situations, and experiences.</a:t>
            </a:r>
          </a:p>
          <a:p>
            <a:pPr marL="0" indent="0" algn="just"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Example: remembering you 5</a:t>
            </a:r>
            <a:r>
              <a:rPr lang="en-US" sz="2400" baseline="30000" dirty="0" smtClean="0">
                <a:latin typeface="Gill Sans MT" panose="020B0502020104020203" pitchFamily="34" charset="0"/>
              </a:rPr>
              <a:t>th</a:t>
            </a:r>
            <a:r>
              <a:rPr lang="en-US" sz="2400" dirty="0" smtClean="0">
                <a:latin typeface="Gill Sans MT" panose="020B0502020104020203" pitchFamily="34" charset="0"/>
              </a:rPr>
              <a:t> birthday party.</a:t>
            </a:r>
            <a:endParaRPr lang="en-US" sz="2400" dirty="0">
              <a:latin typeface="Gill Sans MT" panose="020B0502020104020203" pitchFamily="34" charset="0"/>
            </a:endParaRPr>
          </a:p>
          <a:p>
            <a:pPr algn="just"/>
            <a:endParaRPr lang="en-US" sz="2400" dirty="0">
              <a:latin typeface="Gill Sans MT" panose="020B0502020104020203" pitchFamily="34" charset="0"/>
            </a:endParaRPr>
          </a:p>
          <a:p>
            <a:pPr algn="just"/>
            <a:r>
              <a:rPr lang="en-US" sz="2400" b="1" dirty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Semantic </a:t>
            </a:r>
            <a:r>
              <a:rPr lang="en-US" sz="2400" b="1" dirty="0" smtClean="0">
                <a:solidFill>
                  <a:schemeClr val="tx2">
                    <a:lumMod val="50000"/>
                  </a:schemeClr>
                </a:solidFill>
                <a:latin typeface="Gill Sans MT" panose="020B0502020104020203" pitchFamily="34" charset="0"/>
              </a:rPr>
              <a:t>memory (Fact based but meaning associated)</a:t>
            </a:r>
            <a:endParaRPr lang="en-US" sz="2400" b="1" dirty="0">
              <a:solidFill>
                <a:schemeClr val="tx2">
                  <a:lumMod val="50000"/>
                </a:schemeClr>
              </a:solidFill>
              <a:latin typeface="Gill Sans MT" panose="020B0502020104020203" pitchFamily="34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stores </a:t>
            </a:r>
            <a:r>
              <a:rPr lang="en-US" sz="2400" dirty="0">
                <a:latin typeface="Gill Sans MT" panose="020B0502020104020203" pitchFamily="34" charset="0"/>
              </a:rPr>
              <a:t>general knowledge, including meanings </a:t>
            </a:r>
            <a:r>
              <a:rPr lang="en-US" sz="2400" dirty="0" smtClean="0">
                <a:latin typeface="Gill Sans MT" panose="020B0502020104020203" pitchFamily="34" charset="0"/>
              </a:rPr>
              <a:t>of words </a:t>
            </a:r>
            <a:r>
              <a:rPr lang="en-US" sz="2400" dirty="0">
                <a:latin typeface="Gill Sans MT" panose="020B0502020104020203" pitchFamily="34" charset="0"/>
              </a:rPr>
              <a:t>and </a:t>
            </a:r>
            <a:r>
              <a:rPr lang="en-US" sz="2400" dirty="0" smtClean="0">
                <a:latin typeface="Gill Sans MT" panose="020B0502020104020203" pitchFamily="34" charset="0"/>
              </a:rPr>
              <a:t>concepts </a:t>
            </a:r>
            <a:r>
              <a:rPr lang="en-US" sz="2400" dirty="0">
                <a:latin typeface="Gill Sans MT" panose="020B0502020104020203" pitchFamily="34" charset="0"/>
              </a:rPr>
              <a:t>unrelated to specific experiences</a:t>
            </a:r>
            <a:r>
              <a:rPr lang="en-US" sz="2400" dirty="0" smtClean="0">
                <a:latin typeface="Gill Sans MT" panose="020B0502020104020203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2600" dirty="0" smtClean="0">
                <a:latin typeface="Gill Sans MT" panose="020B0502020104020203" pitchFamily="34" charset="0"/>
              </a:rPr>
              <a:t>Example: you </a:t>
            </a:r>
            <a:r>
              <a:rPr lang="en-US" sz="2600" dirty="0">
                <a:latin typeface="Gill Sans MT" panose="020B0502020104020203" pitchFamily="34" charset="0"/>
              </a:rPr>
              <a:t>know what a dog is and can read the word 'dog' and be aware of the meaning of this concept</a:t>
            </a:r>
            <a:endParaRPr lang="en-US" sz="2600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6032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1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8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15" dirty="0">
                <a:cs typeface="Trebuchet MS" panose="020B0603020202020204"/>
              </a:rPr>
              <a:t>Traditional </a:t>
            </a:r>
            <a:r>
              <a:rPr lang="en-US" b="1" spc="210" dirty="0">
                <a:cs typeface="Trebuchet MS" panose="020B0603020202020204"/>
              </a:rPr>
              <a:t>Model</a:t>
            </a:r>
            <a:r>
              <a:rPr lang="en-US" b="1" spc="-750" dirty="0">
                <a:cs typeface="Trebuchet MS" panose="020B0603020202020204"/>
              </a:rPr>
              <a:t> </a:t>
            </a:r>
            <a:r>
              <a:rPr lang="en-US" b="1" spc="-80" dirty="0">
                <a:cs typeface="Trebuchet MS" panose="020B0603020202020204"/>
              </a:rPr>
              <a:t>of </a:t>
            </a:r>
            <a:r>
              <a:rPr lang="en-US" b="1" spc="220" dirty="0">
                <a:cs typeface="Trebuchet MS" panose="020B0603020202020204"/>
              </a:rPr>
              <a:t>Memory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805" y="2426933"/>
            <a:ext cx="10626940" cy="404556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328705" y="1672431"/>
            <a:ext cx="49415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560" dirty="0">
                <a:latin typeface="Wingdings" panose="05000000000000000000"/>
                <a:cs typeface="Wingdings" panose="05000000000000000000"/>
              </a:rPr>
              <a:t></a:t>
            </a:r>
            <a:r>
              <a:rPr sz="1500" spc="3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55" dirty="0">
                <a:latin typeface="Trebuchet MS" panose="020B0603020202020204"/>
                <a:cs typeface="Trebuchet MS" panose="020B0603020202020204"/>
              </a:rPr>
              <a:t>Atkinson</a:t>
            </a:r>
            <a:r>
              <a:rPr sz="2000" spc="-105" dirty="0">
                <a:latin typeface="Trebuchet MS" panose="020B0603020202020204"/>
                <a:cs typeface="Trebuchet MS" panose="020B0603020202020204"/>
              </a:rPr>
              <a:t> </a:t>
            </a:r>
            <a:r>
              <a:rPr sz="2000" spc="-60" dirty="0">
                <a:latin typeface="Trebuchet MS" panose="020B0603020202020204"/>
                <a:cs typeface="Trebuchet MS" panose="020B0603020202020204"/>
              </a:rPr>
              <a:t>&amp;</a:t>
            </a:r>
            <a:r>
              <a:rPr sz="2000" spc="-105" dirty="0">
                <a:latin typeface="Trebuchet MS" panose="020B0603020202020204"/>
                <a:cs typeface="Trebuchet MS" panose="020B0603020202020204"/>
              </a:rPr>
              <a:t> </a:t>
            </a:r>
            <a:r>
              <a:rPr sz="2000" dirty="0">
                <a:latin typeface="Trebuchet MS" panose="020B0603020202020204"/>
                <a:cs typeface="Trebuchet MS" panose="020B0603020202020204"/>
              </a:rPr>
              <a:t>Shiffrin</a:t>
            </a:r>
            <a:r>
              <a:rPr sz="2000" spc="-105" dirty="0">
                <a:latin typeface="Trebuchet MS" panose="020B0603020202020204"/>
                <a:cs typeface="Trebuchet MS" panose="020B0603020202020204"/>
              </a:rPr>
              <a:t> </a:t>
            </a:r>
            <a:r>
              <a:rPr sz="2000" spc="25" dirty="0">
                <a:latin typeface="Trebuchet MS" panose="020B0603020202020204"/>
                <a:cs typeface="Trebuchet MS" panose="020B0603020202020204"/>
              </a:rPr>
              <a:t>(1968)</a:t>
            </a:r>
            <a:r>
              <a:rPr sz="2000" spc="-110" dirty="0">
                <a:latin typeface="Trebuchet MS" panose="020B0603020202020204"/>
                <a:cs typeface="Trebuchet MS" panose="020B0603020202020204"/>
              </a:rPr>
              <a:t> </a:t>
            </a:r>
            <a:r>
              <a:rPr sz="2000" spc="35" dirty="0">
                <a:latin typeface="Trebuchet MS" panose="020B0603020202020204"/>
                <a:cs typeface="Trebuchet MS" panose="020B0603020202020204"/>
              </a:rPr>
              <a:t>3</a:t>
            </a:r>
            <a:r>
              <a:rPr sz="2000" spc="-105" dirty="0">
                <a:latin typeface="Trebuchet MS" panose="020B0603020202020204"/>
                <a:cs typeface="Trebuchet MS" panose="020B0603020202020204"/>
              </a:rPr>
              <a:t> </a:t>
            </a:r>
            <a:r>
              <a:rPr sz="2000" spc="35" dirty="0">
                <a:latin typeface="Trebuchet MS" panose="020B0603020202020204"/>
                <a:cs typeface="Trebuchet MS" panose="020B0603020202020204"/>
              </a:rPr>
              <a:t>Stage</a:t>
            </a:r>
            <a:r>
              <a:rPr sz="2000" spc="-105" dirty="0">
                <a:latin typeface="Trebuchet MS" panose="020B0603020202020204"/>
                <a:cs typeface="Trebuchet MS" panose="020B0603020202020204"/>
              </a:rPr>
              <a:t> </a:t>
            </a:r>
            <a:r>
              <a:rPr sz="2000" spc="114" dirty="0">
                <a:latin typeface="Trebuchet MS" panose="020B0603020202020204"/>
                <a:cs typeface="Trebuchet MS" panose="020B0603020202020204"/>
              </a:rPr>
              <a:t>Model</a:t>
            </a:r>
            <a:endParaRPr sz="2000" dirty="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6781" y="805219"/>
            <a:ext cx="10055201" cy="44339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27547" y="5239145"/>
            <a:ext cx="10972800" cy="1143000"/>
          </a:xfrm>
        </p:spPr>
        <p:txBody>
          <a:bodyPr/>
          <a:lstStyle/>
          <a:p>
            <a:pPr algn="ctr"/>
            <a:r>
              <a:rPr lang="en-US" sz="7200" b="1" dirty="0">
                <a:solidFill>
                  <a:srgbClr val="FF0000"/>
                </a:solidFill>
              </a:rPr>
              <a:t>ACTIVITY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758" y="329888"/>
            <a:ext cx="9404723" cy="1400530"/>
          </a:xfrm>
        </p:spPr>
        <p:txBody>
          <a:bodyPr>
            <a:normAutofit fontScale="90000"/>
          </a:bodyPr>
          <a:lstStyle/>
          <a:p>
            <a:r>
              <a:rPr lang="en-US" b="1" spc="75" dirty="0">
                <a:cs typeface="Trebuchet MS" panose="020B0603020202020204"/>
              </a:rPr>
              <a:t>Here</a:t>
            </a:r>
            <a:r>
              <a:rPr lang="en-US" b="1" spc="-195" dirty="0">
                <a:cs typeface="Trebuchet MS" panose="020B0603020202020204"/>
              </a:rPr>
              <a:t> </a:t>
            </a:r>
            <a:r>
              <a:rPr lang="en-US" b="1" spc="10" dirty="0">
                <a:cs typeface="Trebuchet MS" panose="020B0603020202020204"/>
              </a:rPr>
              <a:t>are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-50" dirty="0">
                <a:cs typeface="Trebuchet MS" panose="020B0603020202020204"/>
              </a:rPr>
              <a:t>the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95" dirty="0">
                <a:cs typeface="Trebuchet MS" panose="020B0603020202020204"/>
              </a:rPr>
              <a:t>words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60" dirty="0">
                <a:cs typeface="Trebuchet MS" panose="020B0603020202020204"/>
              </a:rPr>
              <a:t>in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-50" dirty="0">
                <a:cs typeface="Trebuchet MS" panose="020B0603020202020204"/>
              </a:rPr>
              <a:t>the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105" dirty="0">
                <a:cs typeface="Trebuchet MS" panose="020B0603020202020204"/>
              </a:rPr>
              <a:t>order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95" dirty="0">
                <a:cs typeface="Trebuchet MS" panose="020B0603020202020204"/>
              </a:rPr>
              <a:t>viewed</a:t>
            </a:r>
            <a:r>
              <a:rPr lang="en-US" dirty="0">
                <a:latin typeface="Trebuchet MS" panose="020B0603020202020204"/>
                <a:cs typeface="Trebuchet MS" panose="020B0603020202020204"/>
              </a:rPr>
              <a:t/>
            </a:r>
            <a:br>
              <a:rPr lang="en-US" dirty="0">
                <a:latin typeface="Trebuchet MS" panose="020B0603020202020204"/>
                <a:cs typeface="Trebuchet MS" panose="020B0603020202020204"/>
              </a:rPr>
            </a:br>
            <a:endParaRPr lang="en-US" dirty="0"/>
          </a:p>
        </p:txBody>
      </p:sp>
      <p:graphicFrame>
        <p:nvGraphicFramePr>
          <p:cNvPr id="5" name="objec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6947677"/>
              </p:ext>
            </p:extLst>
          </p:nvPr>
        </p:nvGraphicFramePr>
        <p:xfrm>
          <a:off x="3425589" y="1533092"/>
          <a:ext cx="1700577" cy="4389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005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1325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BED</a:t>
                      </a:r>
                      <a:endParaRPr sz="18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12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2913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CLOCK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25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162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DREAM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9080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291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NIGHT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25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133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TURN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12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132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sz="1800" spc="-30" dirty="0">
                          <a:latin typeface="Times New Roman" panose="02020603050405020304"/>
                          <a:cs typeface="Times New Roman" panose="02020603050405020304"/>
                        </a:rPr>
                        <a:t>MATTRESS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12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292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SNOOZE</a:t>
                      </a:r>
                    </a:p>
                  </a:txBody>
                  <a:tcPr marL="0" marR="0" marT="1225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132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NOD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12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291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TIRED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25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133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NIGHT</a:t>
                      </a:r>
                    </a:p>
                  </a:txBody>
                  <a:tcPr marL="0" marR="0" marT="1212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6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451981"/>
              </p:ext>
            </p:extLst>
          </p:nvPr>
        </p:nvGraphicFramePr>
        <p:xfrm>
          <a:off x="5710707" y="2208334"/>
          <a:ext cx="1551305" cy="366427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13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79425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1255"/>
                        </a:spcBef>
                      </a:pPr>
                      <a:r>
                        <a:rPr sz="1800" spc="-15" dirty="0">
                          <a:latin typeface="Times New Roman" panose="02020603050405020304"/>
                          <a:cs typeface="Times New Roman" panose="02020603050405020304"/>
                        </a:rPr>
                        <a:t>ARTICHOKE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593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813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INSOMNIA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44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505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REST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31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23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spc="-15" dirty="0">
                          <a:latin typeface="Times New Roman" panose="02020603050405020304"/>
                          <a:cs typeface="Times New Roman" panose="02020603050405020304"/>
                        </a:rPr>
                        <a:t>TOSS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31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481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NIGHT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44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323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ALARM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31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322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NAP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31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481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SNORE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44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323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PILLOW</a:t>
                      </a:r>
                      <a:endParaRPr sz="18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31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spc="75" dirty="0">
                <a:cs typeface="Trebuchet MS" panose="020B0603020202020204"/>
              </a:rPr>
              <a:t>Here</a:t>
            </a:r>
            <a:r>
              <a:rPr lang="en-US" b="1" spc="-195" dirty="0">
                <a:cs typeface="Trebuchet MS" panose="020B0603020202020204"/>
              </a:rPr>
              <a:t> </a:t>
            </a:r>
            <a:r>
              <a:rPr lang="en-US" b="1" spc="10" dirty="0">
                <a:cs typeface="Trebuchet MS" panose="020B0603020202020204"/>
              </a:rPr>
              <a:t>are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-50" dirty="0">
                <a:cs typeface="Trebuchet MS" panose="020B0603020202020204"/>
              </a:rPr>
              <a:t>the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95" dirty="0">
                <a:cs typeface="Trebuchet MS" panose="020B0603020202020204"/>
              </a:rPr>
              <a:t>words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60" dirty="0">
                <a:cs typeface="Trebuchet MS" panose="020B0603020202020204"/>
              </a:rPr>
              <a:t>in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-50" dirty="0">
                <a:cs typeface="Trebuchet MS" panose="020B0603020202020204"/>
              </a:rPr>
              <a:t>the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105" dirty="0">
                <a:cs typeface="Trebuchet MS" panose="020B0603020202020204"/>
              </a:rPr>
              <a:t>order</a:t>
            </a:r>
            <a:r>
              <a:rPr lang="en-US" b="1" spc="-190" dirty="0">
                <a:cs typeface="Trebuchet MS" panose="020B0603020202020204"/>
              </a:rPr>
              <a:t> </a:t>
            </a:r>
            <a:r>
              <a:rPr lang="en-US" b="1" spc="95" dirty="0">
                <a:cs typeface="Trebuchet MS" panose="020B0603020202020204"/>
              </a:rPr>
              <a:t>viewed</a:t>
            </a:r>
            <a:r>
              <a:rPr lang="en-US" dirty="0">
                <a:latin typeface="Trebuchet MS" panose="020B0603020202020204"/>
                <a:cs typeface="Trebuchet MS" panose="020B0603020202020204"/>
              </a:rPr>
              <a:t/>
            </a:r>
            <a:br>
              <a:rPr lang="en-US" dirty="0">
                <a:latin typeface="Trebuchet MS" panose="020B0603020202020204"/>
                <a:cs typeface="Trebuchet MS" panose="020B0603020202020204"/>
              </a:rPr>
            </a:br>
            <a:endParaRPr lang="en-US" dirty="0"/>
          </a:p>
        </p:txBody>
      </p:sp>
      <p:graphicFrame>
        <p:nvGraphicFramePr>
          <p:cNvPr id="5" name="object 3"/>
          <p:cNvGraphicFramePr>
            <a:graphicFrameLocks noGrp="1"/>
          </p:cNvGraphicFramePr>
          <p:nvPr/>
        </p:nvGraphicFramePr>
        <p:xfrm>
          <a:off x="838200" y="1571438"/>
          <a:ext cx="1524000" cy="4389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1325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BED</a:t>
                      </a:r>
                      <a:endParaRPr sz="18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12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2913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CLOCK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25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162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DREAM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9080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291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NIGHT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25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133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TURN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12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132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sz="1800" spc="-30" dirty="0">
                          <a:latin typeface="Times New Roman" panose="02020603050405020304"/>
                          <a:cs typeface="Times New Roman" panose="02020603050405020304"/>
                        </a:rPr>
                        <a:t>MATTRESS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12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292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SNOOZE</a:t>
                      </a:r>
                    </a:p>
                  </a:txBody>
                  <a:tcPr marL="0" marR="0" marT="1225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132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NOD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12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291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TIRED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225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133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NIGHT</a:t>
                      </a:r>
                    </a:p>
                  </a:txBody>
                  <a:tcPr marL="0" marR="0" marT="1212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6" name="object 4"/>
          <p:cNvGraphicFramePr>
            <a:graphicFrameLocks noGrp="1"/>
          </p:cNvGraphicFramePr>
          <p:nvPr/>
        </p:nvGraphicFramePr>
        <p:xfrm>
          <a:off x="2653145" y="1738197"/>
          <a:ext cx="1551305" cy="366427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13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79425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1255"/>
                        </a:spcBef>
                      </a:pPr>
                      <a:r>
                        <a:rPr sz="1800" spc="-15" dirty="0">
                          <a:latin typeface="Times New Roman" panose="02020603050405020304"/>
                          <a:cs typeface="Times New Roman" panose="02020603050405020304"/>
                        </a:rPr>
                        <a:t>ARTICHOKE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593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813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INSOMNIA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44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505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REST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31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23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spc="-15" dirty="0">
                          <a:latin typeface="Times New Roman" panose="02020603050405020304"/>
                          <a:cs typeface="Times New Roman" panose="02020603050405020304"/>
                        </a:rPr>
                        <a:t>TOSS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31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481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NIGHT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44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323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ALARM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31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322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NAP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31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481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1800" dirty="0">
                          <a:latin typeface="Times New Roman" panose="02020603050405020304"/>
                          <a:cs typeface="Times New Roman" panose="02020603050405020304"/>
                        </a:rPr>
                        <a:t>SNORE</a:t>
                      </a:r>
                      <a:endParaRPr sz="18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445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323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spc="-5" dirty="0">
                          <a:latin typeface="Times New Roman" panose="02020603050405020304"/>
                          <a:cs typeface="Times New Roman" panose="02020603050405020304"/>
                        </a:rPr>
                        <a:t>PILLOW</a:t>
                      </a:r>
                      <a:endParaRPr sz="18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8318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" name="object 5"/>
          <p:cNvSpPr txBox="1"/>
          <p:nvPr/>
        </p:nvSpPr>
        <p:spPr>
          <a:xfrm>
            <a:off x="5618929" y="1290942"/>
            <a:ext cx="6145441" cy="1932709"/>
          </a:xfrm>
          <a:prstGeom prst="rect">
            <a:avLst/>
          </a:prstGeom>
        </p:spPr>
        <p:txBody>
          <a:bodyPr vert="horz" wrap="square" lIns="0" tIns="210820" rIns="0" bIns="0" rtlCol="0">
            <a:spAutoFit/>
          </a:bodyPr>
          <a:lstStyle/>
          <a:p>
            <a:pPr marL="12700" indent="76200">
              <a:lnSpc>
                <a:spcPct val="100000"/>
              </a:lnSpc>
              <a:spcBef>
                <a:spcPts val="1660"/>
              </a:spcBef>
              <a:tabLst>
                <a:tab pos="3034665" algn="l"/>
              </a:tabLst>
            </a:pPr>
            <a:r>
              <a:rPr sz="3200" b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Did</a:t>
            </a:r>
            <a:r>
              <a:rPr sz="3200" b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you</a:t>
            </a:r>
            <a:r>
              <a:rPr sz="3200" b="1" spc="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200" b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recall?	</a:t>
            </a:r>
            <a:r>
              <a:rPr lang="en-US" sz="3200" b="1" spc="-5" dirty="0" smtClean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       </a:t>
            </a:r>
            <a:r>
              <a:rPr sz="3200" b="1" spc="-5" dirty="0" smtClean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Explanation</a:t>
            </a:r>
            <a:endParaRPr sz="3200" b="1" dirty="0">
              <a:solidFill>
                <a:srgbClr val="FF0000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12700" marR="5080">
              <a:lnSpc>
                <a:spcPct val="109000"/>
              </a:lnSpc>
              <a:spcBef>
                <a:spcPts val="1200"/>
              </a:spcBef>
              <a:tabLst>
                <a:tab pos="2679065" algn="l"/>
              </a:tabLst>
            </a:pPr>
            <a:r>
              <a:rPr sz="3200" spc="-5" dirty="0">
                <a:latin typeface="Times New Roman" panose="02020603050405020304"/>
                <a:cs typeface="Times New Roman" panose="02020603050405020304"/>
              </a:rPr>
              <a:t>Bed?</a:t>
            </a:r>
            <a:r>
              <a:rPr sz="3200" spc="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200" spc="-5" dirty="0">
                <a:latin typeface="Times New Roman" panose="02020603050405020304"/>
                <a:cs typeface="Times New Roman" panose="02020603050405020304"/>
              </a:rPr>
              <a:t>Clock?	</a:t>
            </a:r>
            <a:r>
              <a:rPr lang="en-US" sz="3200" spc="-5" dirty="0" smtClean="0">
                <a:latin typeface="Times New Roman" panose="02020603050405020304"/>
                <a:cs typeface="Times New Roman" panose="02020603050405020304"/>
              </a:rPr>
              <a:t>          </a:t>
            </a:r>
            <a:r>
              <a:rPr sz="3200" spc="-5" dirty="0" smtClean="0">
                <a:latin typeface="Times New Roman" panose="02020603050405020304"/>
                <a:cs typeface="Times New Roman" panose="02020603050405020304"/>
              </a:rPr>
              <a:t>Primacy </a:t>
            </a:r>
            <a:r>
              <a:rPr sz="3200" spc="-15" dirty="0">
                <a:latin typeface="Times New Roman" panose="02020603050405020304"/>
                <a:cs typeface="Times New Roman" panose="02020603050405020304"/>
              </a:rPr>
              <a:t>Effect  </a:t>
            </a:r>
            <a:r>
              <a:rPr sz="3200" spc="-5" dirty="0">
                <a:latin typeface="Times New Roman" panose="02020603050405020304"/>
                <a:cs typeface="Times New Roman" panose="02020603050405020304"/>
              </a:rPr>
              <a:t>Snore?</a:t>
            </a:r>
            <a:r>
              <a:rPr sz="3200" spc="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200" spc="-5" dirty="0">
                <a:latin typeface="Times New Roman" panose="02020603050405020304"/>
                <a:cs typeface="Times New Roman" panose="02020603050405020304"/>
              </a:rPr>
              <a:t>Pillow</a:t>
            </a:r>
            <a:r>
              <a:rPr sz="3200" spc="-5" dirty="0" smtClean="0">
                <a:latin typeface="Times New Roman" panose="02020603050405020304"/>
                <a:cs typeface="Times New Roman" panose="02020603050405020304"/>
              </a:rPr>
              <a:t>?</a:t>
            </a:r>
            <a:r>
              <a:rPr lang="en-US" sz="3200" spc="-5" dirty="0" smtClean="0">
                <a:latin typeface="Times New Roman" panose="02020603050405020304"/>
                <a:cs typeface="Times New Roman" panose="02020603050405020304"/>
              </a:rPr>
              <a:t>   </a:t>
            </a:r>
            <a:r>
              <a:rPr sz="3200" spc="-5" dirty="0">
                <a:latin typeface="Times New Roman" panose="02020603050405020304"/>
                <a:cs typeface="Times New Roman" panose="02020603050405020304"/>
              </a:rPr>
              <a:t>	Recency</a:t>
            </a:r>
            <a:r>
              <a:rPr sz="32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200" spc="-15" dirty="0">
                <a:latin typeface="Times New Roman" panose="02020603050405020304"/>
                <a:cs typeface="Times New Roman" panose="02020603050405020304"/>
              </a:rPr>
              <a:t>Effect</a:t>
            </a:r>
            <a:endParaRPr sz="3200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8" name="object 7"/>
          <p:cNvSpPr txBox="1"/>
          <p:nvPr/>
        </p:nvSpPr>
        <p:spPr>
          <a:xfrm>
            <a:off x="5697425" y="3223651"/>
            <a:ext cx="2197100" cy="2863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76200">
              <a:lnSpc>
                <a:spcPct val="125000"/>
              </a:lnSpc>
              <a:spcBef>
                <a:spcPts val="100"/>
              </a:spcBef>
            </a:pPr>
            <a:r>
              <a:rPr sz="3200" spc="-5" dirty="0" smtClean="0">
                <a:latin typeface="Times New Roman" panose="02020603050405020304"/>
                <a:cs typeface="Times New Roman" panose="02020603050405020304"/>
              </a:rPr>
              <a:t>Night?  Artichoke</a:t>
            </a:r>
            <a:r>
              <a:rPr sz="3200" spc="-5" dirty="0">
                <a:latin typeface="Times New Roman" panose="02020603050405020304"/>
                <a:cs typeface="Times New Roman" panose="02020603050405020304"/>
              </a:rPr>
              <a:t>?</a:t>
            </a:r>
            <a:endParaRPr sz="3200" dirty="0">
              <a:latin typeface="Times New Roman" panose="02020603050405020304"/>
              <a:cs typeface="Times New Roman" panose="02020603050405020304"/>
            </a:endParaRPr>
          </a:p>
          <a:p>
            <a:pPr marL="12700" marR="5080">
              <a:lnSpc>
                <a:spcPts val="3800"/>
              </a:lnSpc>
              <a:spcBef>
                <a:spcPts val="1120"/>
              </a:spcBef>
            </a:pPr>
            <a:r>
              <a:rPr sz="3200" spc="-45" dirty="0">
                <a:latin typeface="Times New Roman" panose="02020603050405020304"/>
                <a:cs typeface="Times New Roman" panose="02020603050405020304"/>
              </a:rPr>
              <a:t>Toss? </a:t>
            </a:r>
            <a:r>
              <a:rPr sz="3200" spc="-60" dirty="0">
                <a:latin typeface="Times New Roman" panose="02020603050405020304"/>
                <a:cs typeface="Times New Roman" panose="02020603050405020304"/>
              </a:rPr>
              <a:t>Toss</a:t>
            </a:r>
            <a:r>
              <a:rPr sz="3200" spc="-1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200" dirty="0">
                <a:latin typeface="Times New Roman" panose="02020603050405020304"/>
                <a:cs typeface="Times New Roman" panose="02020603050405020304"/>
              </a:rPr>
              <a:t>&amp;  </a:t>
            </a:r>
            <a:r>
              <a:rPr sz="3200" spc="-25" dirty="0">
                <a:latin typeface="Times New Roman" panose="02020603050405020304"/>
                <a:cs typeface="Times New Roman" panose="02020603050405020304"/>
              </a:rPr>
              <a:t>Turn?</a:t>
            </a:r>
            <a:endParaRPr sz="3200" dirty="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sz="3200" spc="-5" dirty="0">
                <a:latin typeface="Times New Roman" panose="02020603050405020304"/>
                <a:cs typeface="Times New Roman" panose="02020603050405020304"/>
              </a:rPr>
              <a:t>Sleep?</a:t>
            </a:r>
            <a:endParaRPr sz="3200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6"/>
          <p:cNvSpPr txBox="1"/>
          <p:nvPr/>
        </p:nvSpPr>
        <p:spPr>
          <a:xfrm>
            <a:off x="9158333" y="3223651"/>
            <a:ext cx="2508885" cy="18723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25000"/>
              </a:lnSpc>
              <a:spcBef>
                <a:spcPts val="100"/>
              </a:spcBef>
            </a:pPr>
            <a:r>
              <a:rPr sz="3200" spc="-5" dirty="0" smtClean="0">
                <a:latin typeface="Times New Roman" panose="02020603050405020304"/>
                <a:cs typeface="Times New Roman" panose="02020603050405020304"/>
              </a:rPr>
              <a:t>Spacing </a:t>
            </a:r>
            <a:r>
              <a:rPr sz="3200" spc="-15" dirty="0" smtClean="0">
                <a:latin typeface="Times New Roman" panose="02020603050405020304"/>
                <a:cs typeface="Times New Roman" panose="02020603050405020304"/>
              </a:rPr>
              <a:t>Effect  </a:t>
            </a:r>
            <a:r>
              <a:rPr sz="3200" dirty="0" smtClean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3200" spc="-5" dirty="0" smtClean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200" dirty="0" smtClean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200" spc="-5" dirty="0" smtClean="0">
                <a:latin typeface="Times New Roman" panose="02020603050405020304"/>
                <a:cs typeface="Times New Roman" panose="02020603050405020304"/>
              </a:rPr>
              <a:t>ti</a:t>
            </a:r>
            <a:r>
              <a:rPr sz="3200" dirty="0" smtClean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200" spc="-5" dirty="0" smtClean="0">
                <a:latin typeface="Times New Roman" panose="02020603050405020304"/>
                <a:cs typeface="Times New Roman" panose="02020603050405020304"/>
              </a:rPr>
              <a:t>cti</a:t>
            </a:r>
            <a:r>
              <a:rPr sz="3200" dirty="0" smtClean="0">
                <a:latin typeface="Times New Roman" panose="02020603050405020304"/>
                <a:cs typeface="Times New Roman" panose="02020603050405020304"/>
              </a:rPr>
              <a:t>v</a:t>
            </a:r>
            <a:r>
              <a:rPr sz="3200" spc="-5" dirty="0" smtClean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200" dirty="0" smtClean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200" spc="-5" dirty="0" smtClean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200" dirty="0" smtClean="0">
                <a:latin typeface="Times New Roman" panose="02020603050405020304"/>
                <a:cs typeface="Times New Roman" panose="02020603050405020304"/>
              </a:rPr>
              <a:t>ss  </a:t>
            </a:r>
            <a:endParaRPr lang="en-US" sz="3200" dirty="0" smtClean="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125000"/>
              </a:lnSpc>
              <a:spcBef>
                <a:spcPts val="100"/>
              </a:spcBef>
            </a:pPr>
            <a:r>
              <a:rPr sz="3200" spc="-5" dirty="0" smtClean="0">
                <a:latin typeface="Times New Roman" panose="02020603050405020304"/>
                <a:cs typeface="Times New Roman" panose="02020603050405020304"/>
              </a:rPr>
              <a:t>Clustering</a:t>
            </a:r>
            <a:endParaRPr sz="3200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0" name="object 8"/>
          <p:cNvSpPr txBox="1"/>
          <p:nvPr/>
        </p:nvSpPr>
        <p:spPr>
          <a:xfrm>
            <a:off x="9061182" y="5512761"/>
            <a:ext cx="23844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latin typeface="Times New Roman" panose="02020603050405020304"/>
                <a:cs typeface="Times New Roman" panose="02020603050405020304"/>
              </a:rPr>
              <a:t>False</a:t>
            </a:r>
            <a:r>
              <a:rPr sz="3200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200" spc="-5" dirty="0">
                <a:latin typeface="Times New Roman" panose="02020603050405020304"/>
                <a:cs typeface="Times New Roman" panose="02020603050405020304"/>
              </a:rPr>
              <a:t>Memory</a:t>
            </a:r>
            <a:endParaRPr sz="3200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8065827" y="2303574"/>
            <a:ext cx="995355" cy="234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8193971" y="2801558"/>
            <a:ext cx="995355" cy="234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8065827" y="3486759"/>
            <a:ext cx="995355" cy="234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8162978" y="4115201"/>
            <a:ext cx="995355" cy="234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8065827" y="4978520"/>
            <a:ext cx="995355" cy="234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7949144" y="5724401"/>
            <a:ext cx="995355" cy="234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Why memory is important?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853248"/>
            <a:ext cx="10444745" cy="4195481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effectLst/>
                <a:latin typeface="Gill Sans MT" panose="020B0502020104020203" pitchFamily="34" charset="0"/>
                <a:cs typeface="Times New Roman" panose="02020603050405020304" pitchFamily="18" charset="0"/>
              </a:rPr>
              <a:t>Memory is essential to all our lives. Without a memory of the past, we cannot operate in the present or think about the future</a:t>
            </a:r>
            <a:r>
              <a:rPr lang="en-US" sz="2400" dirty="0" smtClean="0">
                <a:effectLst/>
                <a:latin typeface="Gill Sans MT" panose="020B0502020104020203" pitchFamily="34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Gill Sans MT" panose="020B0502020104020203" pitchFamily="34" charset="0"/>
                <a:cs typeface="Times New Roman" panose="02020603050405020304" pitchFamily="18" charset="0"/>
              </a:rPr>
              <a:t>We would not be able to remember what we did yesterday, what we have done today or what we plan to do tomorrow.  </a:t>
            </a:r>
            <a:endParaRPr lang="en-US" sz="2400" dirty="0" smtClean="0">
              <a:effectLst/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  <a:cs typeface="Times New Roman" panose="02020603050405020304" pitchFamily="18" charset="0"/>
              </a:rPr>
              <a:t>Without </a:t>
            </a:r>
            <a:r>
              <a:rPr lang="en-US" sz="2400" dirty="0">
                <a:effectLst/>
                <a:latin typeface="Gill Sans MT" panose="020B0502020104020203" pitchFamily="34" charset="0"/>
                <a:cs typeface="Times New Roman" panose="02020603050405020304" pitchFamily="18" charset="0"/>
              </a:rPr>
              <a:t>memory, we could not learn anything.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0071" y="4570843"/>
            <a:ext cx="3811929" cy="22871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5" dirty="0">
                <a:cs typeface="Arial" panose="020B0604020202020204"/>
              </a:rPr>
              <a:t>Serial Position</a:t>
            </a:r>
            <a:r>
              <a:rPr sz="3600" b="1" spc="-60" dirty="0">
                <a:cs typeface="Arial" panose="020B0604020202020204"/>
              </a:rPr>
              <a:t> </a:t>
            </a:r>
            <a:r>
              <a:rPr sz="3600" b="1" dirty="0">
                <a:cs typeface="Arial" panose="020B0604020202020204"/>
              </a:rPr>
              <a:t>Effect</a:t>
            </a:r>
            <a:endParaRPr sz="3600" dirty="0">
              <a:cs typeface="Arial" panose="020B0604020202020204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idx="1"/>
          </p:nvPr>
        </p:nvSpPr>
        <p:spPr>
          <a:xfrm>
            <a:off x="609600" y="1600200"/>
            <a:ext cx="10972800" cy="262674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 algn="just">
              <a:lnSpc>
                <a:spcPct val="103000"/>
              </a:lnSpc>
              <a:spcBef>
                <a:spcPts val="20"/>
              </a:spcBef>
            </a:pPr>
            <a:r>
              <a:rPr sz="2800" b="1" spc="-5" dirty="0">
                <a:solidFill>
                  <a:srgbClr val="FF0000"/>
                </a:solidFill>
                <a:latin typeface="Gill Sans MT" panose="020B0502020104020203" pitchFamily="34" charset="0"/>
                <a:cs typeface="Arial" panose="020B0604020202020204"/>
              </a:rPr>
              <a:t>Primacy </a:t>
            </a:r>
            <a:r>
              <a:rPr sz="2800" b="1" dirty="0">
                <a:solidFill>
                  <a:srgbClr val="FF0000"/>
                </a:solidFill>
                <a:latin typeface="Gill Sans MT" panose="020B0502020104020203" pitchFamily="34" charset="0"/>
                <a:cs typeface="Arial" panose="020B0604020202020204"/>
              </a:rPr>
              <a:t>effect </a:t>
            </a:r>
            <a:r>
              <a:rPr sz="2800" b="1" dirty="0">
                <a:latin typeface="Gill Sans MT" panose="020B0502020104020203" pitchFamily="34" charset="0"/>
                <a:cs typeface="Arial" panose="020B0604020202020204"/>
              </a:rPr>
              <a:t>– </a:t>
            </a:r>
            <a:r>
              <a:rPr sz="2800" spc="-5" dirty="0">
                <a:latin typeface="Gill Sans MT" panose="020B0502020104020203" pitchFamily="34" charset="0"/>
                <a:cs typeface="Arial" panose="020B0604020202020204"/>
              </a:rPr>
              <a:t>remembering stuff </a:t>
            </a:r>
            <a:r>
              <a:rPr sz="2800" dirty="0">
                <a:latin typeface="Gill Sans MT" panose="020B0502020104020203" pitchFamily="34" charset="0"/>
                <a:cs typeface="Arial" panose="020B0604020202020204"/>
              </a:rPr>
              <a:t>at </a:t>
            </a:r>
            <a:r>
              <a:rPr sz="2800" spc="-5" dirty="0">
                <a:latin typeface="Gill Sans MT" panose="020B0502020104020203" pitchFamily="34" charset="0"/>
                <a:cs typeface="Arial" panose="020B0604020202020204"/>
              </a:rPr>
              <a:t>beginning of  list better than </a:t>
            </a:r>
            <a:r>
              <a:rPr sz="2800" spc="-5" dirty="0" smtClean="0">
                <a:latin typeface="Gill Sans MT" panose="020B0502020104020203" pitchFamily="34" charset="0"/>
                <a:cs typeface="Arial" panose="020B0604020202020204"/>
              </a:rPr>
              <a:t>middle</a:t>
            </a:r>
            <a:endParaRPr lang="en-US" sz="2800" spc="-5" dirty="0" smtClean="0">
              <a:latin typeface="Gill Sans MT" panose="020B0502020104020203" pitchFamily="34" charset="0"/>
              <a:cs typeface="Arial" panose="020B0604020202020204"/>
            </a:endParaRPr>
          </a:p>
          <a:p>
            <a:pPr marL="0" marR="5080" indent="0" algn="just">
              <a:lnSpc>
                <a:spcPct val="103000"/>
              </a:lnSpc>
              <a:spcBef>
                <a:spcPts val="20"/>
              </a:spcBef>
              <a:buNone/>
            </a:pPr>
            <a:endParaRPr sz="2800" dirty="0">
              <a:latin typeface="Gill Sans MT" panose="020B0502020104020203" pitchFamily="34" charset="0"/>
              <a:cs typeface="Arial" panose="020B0604020202020204"/>
            </a:endParaRPr>
          </a:p>
          <a:p>
            <a:pPr algn="just">
              <a:lnSpc>
                <a:spcPct val="100000"/>
              </a:lnSpc>
              <a:spcBef>
                <a:spcPts val="5"/>
              </a:spcBef>
            </a:pPr>
            <a:endParaRPr sz="2800" dirty="0">
              <a:latin typeface="Gill Sans MT" panose="020B0502020104020203" pitchFamily="34" charset="0"/>
              <a:cs typeface="Arial" panose="020B0604020202020204"/>
            </a:endParaRPr>
          </a:p>
          <a:p>
            <a:pPr marL="12700" marR="275590" algn="just">
              <a:lnSpc>
                <a:spcPct val="100000"/>
              </a:lnSpc>
              <a:spcBef>
                <a:spcPts val="5"/>
              </a:spcBef>
            </a:pPr>
            <a:r>
              <a:rPr sz="2800" b="1" dirty="0">
                <a:solidFill>
                  <a:srgbClr val="FF0000"/>
                </a:solidFill>
                <a:latin typeface="Gill Sans MT" panose="020B0502020104020203" pitchFamily="34" charset="0"/>
                <a:cs typeface="Arial" panose="020B0604020202020204"/>
              </a:rPr>
              <a:t>Recency Effect </a:t>
            </a:r>
            <a:r>
              <a:rPr sz="2800" b="1" dirty="0">
                <a:latin typeface="Gill Sans MT" panose="020B0502020104020203" pitchFamily="34" charset="0"/>
                <a:cs typeface="Arial" panose="020B0604020202020204"/>
              </a:rPr>
              <a:t>– </a:t>
            </a:r>
            <a:r>
              <a:rPr sz="2800" spc="-5" dirty="0">
                <a:latin typeface="Gill Sans MT" panose="020B0502020104020203" pitchFamily="34" charset="0"/>
                <a:cs typeface="Arial" panose="020B0604020202020204"/>
              </a:rPr>
              <a:t>remembering stuff </a:t>
            </a:r>
            <a:r>
              <a:rPr sz="2800" dirty="0">
                <a:latin typeface="Gill Sans MT" panose="020B0502020104020203" pitchFamily="34" charset="0"/>
                <a:cs typeface="Arial" panose="020B0604020202020204"/>
              </a:rPr>
              <a:t>at </a:t>
            </a:r>
            <a:r>
              <a:rPr sz="2800" spc="-5" dirty="0">
                <a:latin typeface="Gill Sans MT" panose="020B0502020104020203" pitchFamily="34" charset="0"/>
                <a:cs typeface="Arial" panose="020B0604020202020204"/>
              </a:rPr>
              <a:t>the end of  list better than middle because of lack of  Interference</a:t>
            </a:r>
            <a:endParaRPr sz="2800" dirty="0">
              <a:latin typeface="Gill Sans MT" panose="020B0502020104020203" pitchFamily="34" charset="0"/>
              <a:cs typeface="Arial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/>
          <p:cNvSpPr txBox="1">
            <a:spLocks noGrp="1"/>
          </p:cNvSpPr>
          <p:nvPr>
            <p:ph type="title"/>
          </p:nvPr>
        </p:nvSpPr>
        <p:spPr>
          <a:xfrm>
            <a:off x="838200" y="744495"/>
            <a:ext cx="105156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600" b="1" spc="140" dirty="0" smtClean="0">
                <a:cs typeface="Trebuchet MS" panose="020B0603020202020204"/>
              </a:rPr>
              <a:t>Methods</a:t>
            </a:r>
            <a:r>
              <a:rPr sz="3600" b="1" spc="-195" dirty="0" smtClean="0">
                <a:cs typeface="Trebuchet MS" panose="020B0603020202020204"/>
              </a:rPr>
              <a:t> </a:t>
            </a:r>
            <a:r>
              <a:rPr sz="3600" b="1" spc="60" dirty="0">
                <a:cs typeface="Trebuchet MS" panose="020B0603020202020204"/>
              </a:rPr>
              <a:t>in</a:t>
            </a:r>
            <a:r>
              <a:rPr sz="3600" b="1" spc="-190" dirty="0">
                <a:cs typeface="Trebuchet MS" panose="020B0603020202020204"/>
              </a:rPr>
              <a:t> </a:t>
            </a:r>
            <a:r>
              <a:rPr sz="3600" b="1" spc="60" dirty="0">
                <a:cs typeface="Trebuchet MS" panose="020B0603020202020204"/>
              </a:rPr>
              <a:t>Study</a:t>
            </a:r>
            <a:r>
              <a:rPr sz="3600" b="1" spc="-190" dirty="0">
                <a:cs typeface="Trebuchet MS" panose="020B0603020202020204"/>
              </a:rPr>
              <a:t> </a:t>
            </a:r>
            <a:r>
              <a:rPr sz="3600" b="1" spc="-80" dirty="0">
                <a:cs typeface="Trebuchet MS" panose="020B0603020202020204"/>
              </a:rPr>
              <a:t>of</a:t>
            </a:r>
            <a:r>
              <a:rPr sz="3600" b="1" spc="-190" dirty="0">
                <a:cs typeface="Trebuchet MS" panose="020B0603020202020204"/>
              </a:rPr>
              <a:t> </a:t>
            </a:r>
            <a:r>
              <a:rPr sz="3600" b="1" spc="220" dirty="0">
                <a:cs typeface="Trebuchet MS" panose="020B0603020202020204"/>
              </a:rPr>
              <a:t>Memory</a:t>
            </a:r>
            <a:endParaRPr sz="3600" b="1" dirty="0">
              <a:cs typeface="Trebuchet MS" panose="020B060302020202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5600" cy="2590453"/>
          </a:xfrm>
          <a:prstGeom prst="rect">
            <a:avLst/>
          </a:prstGeom>
        </p:spPr>
        <p:txBody>
          <a:bodyPr vert="horz" wrap="square" lIns="0" tIns="78740" rIns="0" bIns="0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620"/>
              </a:spcBef>
              <a:buNone/>
            </a:pPr>
            <a:r>
              <a:rPr sz="2400" spc="110" dirty="0" smtClean="0">
                <a:latin typeface="Gill Sans MT" panose="020B0502020104020203" pitchFamily="34" charset="0"/>
                <a:cs typeface="Trebuchet MS" panose="020B0603020202020204"/>
              </a:rPr>
              <a:t>Which</a:t>
            </a:r>
            <a:r>
              <a:rPr sz="2400" spc="-13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40" dirty="0">
                <a:latin typeface="Gill Sans MT" panose="020B0502020104020203" pitchFamily="34" charset="0"/>
                <a:cs typeface="Trebuchet MS" panose="020B0603020202020204"/>
              </a:rPr>
              <a:t>type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-55" dirty="0">
                <a:latin typeface="Gill Sans MT" panose="020B0502020104020203" pitchFamily="34" charset="0"/>
                <a:cs typeface="Trebuchet MS" panose="020B0603020202020204"/>
              </a:rPr>
              <a:t>of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95" dirty="0">
                <a:latin typeface="Gill Sans MT" panose="020B0502020104020203" pitchFamily="34" charset="0"/>
                <a:cs typeface="Trebuchet MS" panose="020B0603020202020204"/>
              </a:rPr>
              <a:t>memory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-70" dirty="0">
                <a:latin typeface="Gill Sans MT" panose="020B0502020104020203" pitchFamily="34" charset="0"/>
                <a:cs typeface="Trebuchet MS" panose="020B0603020202020204"/>
              </a:rPr>
              <a:t>test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50" dirty="0">
                <a:latin typeface="Gill Sans MT" panose="020B0502020104020203" pitchFamily="34" charset="0"/>
                <a:cs typeface="Trebuchet MS" panose="020B0603020202020204"/>
              </a:rPr>
              <a:t>would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55" dirty="0">
                <a:latin typeface="Gill Sans MT" panose="020B0502020104020203" pitchFamily="34" charset="0"/>
                <a:cs typeface="Trebuchet MS" panose="020B0603020202020204"/>
              </a:rPr>
              <a:t>you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-5" dirty="0">
                <a:latin typeface="Gill Sans MT" panose="020B0502020104020203" pitchFamily="34" charset="0"/>
                <a:cs typeface="Trebuchet MS" panose="020B0603020202020204"/>
              </a:rPr>
              <a:t>rather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75" dirty="0">
                <a:latin typeface="Gill Sans MT" panose="020B0502020104020203" pitchFamily="34" charset="0"/>
                <a:cs typeface="Trebuchet MS" panose="020B0603020202020204"/>
              </a:rPr>
              <a:t>have?</a:t>
            </a:r>
            <a:endParaRPr sz="2400" dirty="0">
              <a:latin typeface="Gill Sans MT" panose="020B0502020104020203" pitchFamily="34" charset="0"/>
              <a:cs typeface="Trebuchet MS" panose="020B0603020202020204"/>
            </a:endParaRPr>
          </a:p>
          <a:p>
            <a:pPr marL="241300" algn="just">
              <a:lnSpc>
                <a:spcPct val="100000"/>
              </a:lnSpc>
              <a:spcBef>
                <a:spcPts val="520"/>
              </a:spcBef>
            </a:pPr>
            <a:r>
              <a:rPr sz="2400" spc="155" dirty="0" smtClean="0">
                <a:latin typeface="Gill Sans MT" panose="020B0502020104020203" pitchFamily="34" charset="0"/>
                <a:cs typeface="Trebuchet MS" panose="020B0603020202020204"/>
              </a:rPr>
              <a:t>An</a:t>
            </a:r>
            <a:r>
              <a:rPr sz="2400" spc="-12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85" dirty="0">
                <a:latin typeface="Gill Sans MT" panose="020B0502020104020203" pitchFamily="34" charset="0"/>
                <a:cs typeface="Trebuchet MS" panose="020B0603020202020204"/>
              </a:rPr>
              <a:t>essay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75" dirty="0">
                <a:latin typeface="Gill Sans MT" panose="020B0502020104020203" pitchFamily="34" charset="0"/>
                <a:cs typeface="Trebuchet MS" panose="020B0603020202020204"/>
              </a:rPr>
              <a:t>or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10" dirty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10" dirty="0">
                <a:latin typeface="Gill Sans MT" panose="020B0502020104020203" pitchFamily="34" charset="0"/>
                <a:cs typeface="Trebuchet MS" panose="020B0603020202020204"/>
              </a:rPr>
              <a:t>multiple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55" dirty="0">
                <a:latin typeface="Gill Sans MT" panose="020B0502020104020203" pitchFamily="34" charset="0"/>
                <a:cs typeface="Trebuchet MS" panose="020B0603020202020204"/>
              </a:rPr>
              <a:t>choice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100" dirty="0">
                <a:latin typeface="Gill Sans MT" panose="020B0502020104020203" pitchFamily="34" charset="0"/>
                <a:cs typeface="Trebuchet MS" panose="020B0603020202020204"/>
              </a:rPr>
              <a:t>exam?</a:t>
            </a:r>
            <a:endParaRPr sz="2400" dirty="0">
              <a:latin typeface="Gill Sans MT" panose="020B0502020104020203" pitchFamily="34" charset="0"/>
              <a:cs typeface="Trebuchet MS" panose="020B0603020202020204"/>
            </a:endParaRPr>
          </a:p>
          <a:p>
            <a:pPr marL="0" indent="0" algn="just">
              <a:lnSpc>
                <a:spcPct val="100000"/>
              </a:lnSpc>
              <a:spcBef>
                <a:spcPts val="620"/>
              </a:spcBef>
              <a:buNone/>
            </a:pPr>
            <a:endParaRPr lang="en-US" sz="2400" spc="45" dirty="0">
              <a:latin typeface="Gill Sans MT" panose="020B0502020104020203" pitchFamily="34" charset="0"/>
              <a:cs typeface="Trebuchet MS" panose="020B0603020202020204"/>
            </a:endParaRPr>
          </a:p>
          <a:p>
            <a:pPr marL="0" indent="0" algn="just">
              <a:lnSpc>
                <a:spcPct val="100000"/>
              </a:lnSpc>
              <a:spcBef>
                <a:spcPts val="620"/>
              </a:spcBef>
              <a:buNone/>
            </a:pPr>
            <a:endParaRPr lang="en-US" sz="2400" spc="45" dirty="0">
              <a:latin typeface="Gill Sans MT" panose="020B0502020104020203" pitchFamily="34" charset="0"/>
              <a:cs typeface="Trebuchet MS" panose="020B0603020202020204"/>
            </a:endParaRPr>
          </a:p>
          <a:p>
            <a:pPr marL="241300" algn="just">
              <a:lnSpc>
                <a:spcPct val="100000"/>
              </a:lnSpc>
              <a:spcBef>
                <a:spcPts val="620"/>
              </a:spcBef>
            </a:pPr>
            <a:r>
              <a:rPr sz="2400" spc="45" dirty="0" smtClean="0">
                <a:latin typeface="Gill Sans MT" panose="020B0502020104020203" pitchFamily="34" charset="0"/>
                <a:cs typeface="Trebuchet MS" panose="020B0603020202020204"/>
              </a:rPr>
              <a:t>The</a:t>
            </a:r>
            <a:r>
              <a:rPr sz="2400" spc="-12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10" dirty="0">
                <a:latin typeface="Gill Sans MT" panose="020B0502020104020203" pitchFamily="34" charset="0"/>
                <a:cs typeface="Trebuchet MS" panose="020B0603020202020204"/>
              </a:rPr>
              <a:t>difference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35" dirty="0">
                <a:latin typeface="Gill Sans MT" panose="020B0502020104020203" pitchFamily="34" charset="0"/>
                <a:cs typeface="Trebuchet MS" panose="020B0603020202020204"/>
              </a:rPr>
              <a:t>between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15" dirty="0">
                <a:latin typeface="Gill Sans MT" panose="020B0502020104020203" pitchFamily="34" charset="0"/>
                <a:cs typeface="Trebuchet MS" panose="020B0603020202020204"/>
              </a:rPr>
              <a:t>these</a:t>
            </a:r>
            <a:r>
              <a:rPr sz="2400" spc="-12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-55" dirty="0">
                <a:latin typeface="Gill Sans MT" panose="020B0502020104020203" pitchFamily="34" charset="0"/>
                <a:cs typeface="Trebuchet MS" panose="020B0603020202020204"/>
              </a:rPr>
              <a:t>two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55" dirty="0">
                <a:latin typeface="Gill Sans MT" panose="020B0502020104020203" pitchFamily="34" charset="0"/>
                <a:cs typeface="Trebuchet MS" panose="020B0603020202020204"/>
              </a:rPr>
              <a:t>types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-55" dirty="0">
                <a:latin typeface="Gill Sans MT" panose="020B0502020104020203" pitchFamily="34" charset="0"/>
                <a:cs typeface="Trebuchet MS" panose="020B0603020202020204"/>
              </a:rPr>
              <a:t>of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-30" dirty="0" smtClean="0">
                <a:latin typeface="Gill Sans MT" panose="020B0502020104020203" pitchFamily="34" charset="0"/>
                <a:cs typeface="Trebuchet MS" panose="020B0603020202020204"/>
              </a:rPr>
              <a:t>tests</a:t>
            </a:r>
            <a:r>
              <a:rPr lang="en-US" sz="240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20" dirty="0" smtClean="0">
                <a:latin typeface="Gill Sans MT" panose="020B0502020104020203" pitchFamily="34" charset="0"/>
                <a:cs typeface="Trebuchet MS" panose="020B0603020202020204"/>
              </a:rPr>
              <a:t>captures</a:t>
            </a:r>
            <a:r>
              <a:rPr sz="2400" spc="-13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-35" dirty="0">
                <a:latin typeface="Gill Sans MT" panose="020B0502020104020203" pitchFamily="34" charset="0"/>
                <a:cs typeface="Trebuchet MS" panose="020B0603020202020204"/>
              </a:rPr>
              <a:t>the</a:t>
            </a:r>
            <a:r>
              <a:rPr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10" dirty="0">
                <a:latin typeface="Gill Sans MT" panose="020B0502020104020203" pitchFamily="34" charset="0"/>
                <a:cs typeface="Trebuchet MS" panose="020B0603020202020204"/>
              </a:rPr>
              <a:t>difference</a:t>
            </a:r>
            <a:r>
              <a:rPr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35" dirty="0">
                <a:latin typeface="Gill Sans MT" panose="020B0502020104020203" pitchFamily="34" charset="0"/>
                <a:cs typeface="Trebuchet MS" panose="020B0603020202020204"/>
              </a:rPr>
              <a:t>between</a:t>
            </a:r>
            <a:r>
              <a:rPr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10" dirty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b="1" u="heavy" spc="140" dirty="0" smtClean="0">
                <a:uFill>
                  <a:solidFill>
                    <a:srgbClr val="6C6C6C"/>
                  </a:solidFill>
                </a:uFill>
                <a:latin typeface="Gill Sans MT" panose="020B0502020104020203" pitchFamily="34" charset="0"/>
                <a:cs typeface="Trebuchet MS" panose="020B0603020202020204"/>
              </a:rPr>
              <a:t>recall</a:t>
            </a:r>
            <a:r>
              <a:rPr lang="en-US" sz="2400" b="1" u="heavy" spc="140" dirty="0" smtClean="0">
                <a:uFill>
                  <a:solidFill>
                    <a:srgbClr val="6C6C6C"/>
                  </a:solidFill>
                </a:uFill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b="1" u="heavy" spc="155" dirty="0" smtClean="0">
                <a:uFill>
                  <a:solidFill>
                    <a:srgbClr val="6C6C6C"/>
                  </a:solidFill>
                </a:uFill>
                <a:latin typeface="Gill Sans MT" panose="020B0502020104020203" pitchFamily="34" charset="0"/>
                <a:cs typeface="Trebuchet MS" panose="020B0603020202020204"/>
              </a:rPr>
              <a:t>task</a:t>
            </a:r>
            <a:r>
              <a:rPr sz="2400" b="1" spc="-64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75" dirty="0">
                <a:latin typeface="Gill Sans MT" panose="020B0502020104020203" pitchFamily="34" charset="0"/>
                <a:cs typeface="Trebuchet MS" panose="020B0603020202020204"/>
              </a:rPr>
              <a:t>and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10" dirty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sz="2400" spc="-1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b="1" u="heavy" spc="105" dirty="0">
                <a:uFill>
                  <a:solidFill>
                    <a:srgbClr val="6C6C6C"/>
                  </a:solidFill>
                </a:uFill>
                <a:latin typeface="Gill Sans MT" panose="020B0502020104020203" pitchFamily="34" charset="0"/>
                <a:cs typeface="Trebuchet MS" panose="020B0603020202020204"/>
              </a:rPr>
              <a:t>recognition</a:t>
            </a:r>
            <a:r>
              <a:rPr sz="2400" b="1" u="heavy" spc="-190" dirty="0">
                <a:uFill>
                  <a:solidFill>
                    <a:srgbClr val="6C6C6C"/>
                  </a:solidFill>
                </a:uFill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b="1" u="heavy" spc="-30" dirty="0">
                <a:uFill>
                  <a:solidFill>
                    <a:srgbClr val="6C6C6C"/>
                  </a:solidFill>
                </a:uFill>
                <a:latin typeface="Gill Sans MT" panose="020B0502020104020203" pitchFamily="34" charset="0"/>
                <a:cs typeface="Trebuchet MS" panose="020B0603020202020204"/>
              </a:rPr>
              <a:t>test</a:t>
            </a:r>
            <a:endParaRPr sz="2400" dirty="0">
              <a:latin typeface="Gill Sans MT" panose="020B0502020104020203" pitchFamily="34" charset="0"/>
              <a:cs typeface="Trebuchet MS" panose="020B0603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Recall</a:t>
            </a:r>
            <a:r>
              <a:rPr lang="en-US" b="1" spc="-1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spc="-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Tasks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object 5"/>
          <p:cNvSpPr txBox="1"/>
          <p:nvPr/>
        </p:nvSpPr>
        <p:spPr>
          <a:xfrm>
            <a:off x="822745" y="1152983"/>
            <a:ext cx="6710819" cy="4256935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469900" indent="-457200" algn="just">
              <a:spcBef>
                <a:spcPts val="395"/>
              </a:spcBef>
              <a:buFont typeface="Arial" panose="020B0604020202020204" pitchFamily="34" charset="0"/>
              <a:buChar char="•"/>
              <a:tabLst>
                <a:tab pos="354965" algn="l"/>
                <a:tab pos="355600" algn="l"/>
              </a:tabLst>
            </a:pPr>
            <a:r>
              <a:rPr sz="2400" b="1" spc="-20" dirty="0">
                <a:latin typeface="Gill Sans MT" panose="020B0502020104020203" pitchFamily="34" charset="0"/>
                <a:cs typeface="Times New Roman" panose="02020603050405020304"/>
              </a:rPr>
              <a:t>Free</a:t>
            </a:r>
            <a:r>
              <a:rPr sz="2400" b="1" spc="-10" dirty="0">
                <a:latin typeface="Gill Sans MT" panose="020B0502020104020203" pitchFamily="34" charset="0"/>
                <a:cs typeface="Times New Roman" panose="02020603050405020304"/>
              </a:rPr>
              <a:t> </a:t>
            </a:r>
            <a:r>
              <a:rPr sz="2400" b="1" spc="-5" dirty="0">
                <a:latin typeface="Gill Sans MT" panose="020B0502020104020203" pitchFamily="34" charset="0"/>
                <a:cs typeface="Times New Roman" panose="02020603050405020304"/>
              </a:rPr>
              <a:t>Recall</a:t>
            </a:r>
            <a:endParaRPr sz="2400" dirty="0">
              <a:latin typeface="Gill Sans MT" panose="020B0502020104020203" pitchFamily="34" charset="0"/>
              <a:cs typeface="Times New Roman" panose="02020603050405020304"/>
            </a:endParaRPr>
          </a:p>
          <a:p>
            <a:pPr marL="749300" marR="791845" lvl="1" indent="-279400" algn="just">
              <a:lnSpc>
                <a:spcPts val="2520"/>
              </a:lnSpc>
              <a:spcBef>
                <a:spcPts val="640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Recall all the </a:t>
            </a:r>
            <a:r>
              <a:rPr sz="2400" dirty="0">
                <a:latin typeface="Gill Sans MT" panose="020B0502020104020203" pitchFamily="34" charset="0"/>
                <a:cs typeface="Times New Roman" panose="02020603050405020304"/>
              </a:rPr>
              <a:t>words you </a:t>
            </a: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can </a:t>
            </a:r>
            <a:r>
              <a:rPr sz="2400" dirty="0">
                <a:latin typeface="Gill Sans MT" panose="020B0502020104020203" pitchFamily="34" charset="0"/>
                <a:cs typeface="Times New Roman" panose="02020603050405020304"/>
              </a:rPr>
              <a:t>from a </a:t>
            </a: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list </a:t>
            </a:r>
            <a:r>
              <a:rPr sz="2400" dirty="0">
                <a:latin typeface="Gill Sans MT" panose="020B0502020104020203" pitchFamily="34" charset="0"/>
                <a:cs typeface="Times New Roman" panose="02020603050405020304"/>
              </a:rPr>
              <a:t>you </a:t>
            </a: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saw  previously</a:t>
            </a:r>
            <a:endParaRPr sz="2400" dirty="0">
              <a:latin typeface="Gill Sans MT" panose="020B0502020104020203" pitchFamily="34" charset="0"/>
              <a:cs typeface="Times New Roman" panose="02020603050405020304"/>
            </a:endParaRPr>
          </a:p>
          <a:p>
            <a:pPr marL="355600" indent="-342900" algn="just">
              <a:spcBef>
                <a:spcPts val="335"/>
              </a:spcBef>
              <a:buFont typeface="Times New Roman" panose="02020603050405020304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latin typeface="Gill Sans MT" panose="020B0502020104020203" pitchFamily="34" charset="0"/>
                <a:cs typeface="Times New Roman" panose="02020603050405020304"/>
              </a:rPr>
              <a:t>Cued Recall</a:t>
            </a:r>
            <a:endParaRPr sz="2400" dirty="0">
              <a:latin typeface="Gill Sans MT" panose="020B0502020104020203" pitchFamily="34" charset="0"/>
              <a:cs typeface="Times New Roman" panose="02020603050405020304"/>
            </a:endParaRPr>
          </a:p>
          <a:p>
            <a:pPr marL="749300" marR="13335" lvl="1" indent="-279400" algn="just">
              <a:lnSpc>
                <a:spcPts val="2620"/>
              </a:lnSpc>
              <a:spcBef>
                <a:spcPts val="585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Recall everything </a:t>
            </a:r>
            <a:r>
              <a:rPr sz="2400" dirty="0">
                <a:latin typeface="Gill Sans MT" panose="020B0502020104020203" pitchFamily="34" charset="0"/>
                <a:cs typeface="Times New Roman" panose="02020603050405020304"/>
              </a:rPr>
              <a:t>you </a:t>
            </a: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can that is associated with </a:t>
            </a:r>
            <a:r>
              <a:rPr lang="en-US" sz="2400" spc="-5" dirty="0" smtClean="0">
                <a:latin typeface="Gill Sans MT" panose="020B0502020104020203" pitchFamily="34" charset="0"/>
                <a:cs typeface="Times New Roman" panose="02020603050405020304"/>
              </a:rPr>
              <a:t>Ivan Pavlov </a:t>
            </a:r>
            <a:r>
              <a:rPr sz="2400" spc="-5" dirty="0" smtClean="0">
                <a:latin typeface="Gill Sans MT" panose="020B0502020104020203" pitchFamily="34" charset="0"/>
                <a:cs typeface="Times New Roman" panose="02020603050405020304"/>
              </a:rPr>
              <a:t>in </a:t>
            </a: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Psychology</a:t>
            </a:r>
            <a:endParaRPr sz="2400" dirty="0">
              <a:latin typeface="Gill Sans MT" panose="020B0502020104020203" pitchFamily="34" charset="0"/>
              <a:cs typeface="Times New Roman" panose="02020603050405020304"/>
            </a:endParaRPr>
          </a:p>
          <a:p>
            <a:pPr marL="755650" lvl="1" indent="-285750" algn="just">
              <a:spcBef>
                <a:spcPts val="260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Participants are given </a:t>
            </a:r>
            <a:r>
              <a:rPr sz="2400" dirty="0">
                <a:latin typeface="Gill Sans MT" panose="020B0502020104020203" pitchFamily="34" charset="0"/>
                <a:cs typeface="Times New Roman" panose="02020603050405020304"/>
              </a:rPr>
              <a:t>a </a:t>
            </a: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cue to facilitate</a:t>
            </a:r>
            <a:r>
              <a:rPr sz="2400" dirty="0">
                <a:latin typeface="Gill Sans MT" panose="020B0502020104020203" pitchFamily="34" charset="0"/>
                <a:cs typeface="Times New Roman" panose="02020603050405020304"/>
              </a:rPr>
              <a:t> </a:t>
            </a: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recall</a:t>
            </a:r>
            <a:endParaRPr sz="2400" dirty="0">
              <a:latin typeface="Gill Sans MT" panose="020B0502020104020203" pitchFamily="34" charset="0"/>
              <a:cs typeface="Times New Roman" panose="02020603050405020304"/>
            </a:endParaRPr>
          </a:p>
          <a:p>
            <a:pPr marL="355600" indent="-342900" algn="just">
              <a:spcBef>
                <a:spcPts val="375"/>
              </a:spcBef>
              <a:buFont typeface="Times New Roman" panose="02020603050405020304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latin typeface="Gill Sans MT" panose="020B0502020104020203" pitchFamily="34" charset="0"/>
                <a:cs typeface="Times New Roman" panose="02020603050405020304"/>
              </a:rPr>
              <a:t>Serial</a:t>
            </a:r>
            <a:r>
              <a:rPr sz="2400" b="1" spc="-10" dirty="0">
                <a:latin typeface="Gill Sans MT" panose="020B0502020104020203" pitchFamily="34" charset="0"/>
                <a:cs typeface="Times New Roman" panose="02020603050405020304"/>
              </a:rPr>
              <a:t> </a:t>
            </a:r>
            <a:r>
              <a:rPr sz="2400" b="1" spc="-5" dirty="0">
                <a:latin typeface="Gill Sans MT" panose="020B0502020104020203" pitchFamily="34" charset="0"/>
                <a:cs typeface="Times New Roman" panose="02020603050405020304"/>
              </a:rPr>
              <a:t>Recall</a:t>
            </a:r>
            <a:endParaRPr sz="2400" dirty="0">
              <a:latin typeface="Gill Sans MT" panose="020B0502020104020203" pitchFamily="34" charset="0"/>
              <a:cs typeface="Times New Roman" panose="02020603050405020304"/>
            </a:endParaRPr>
          </a:p>
          <a:p>
            <a:pPr marL="749300" marR="5080" lvl="1" indent="-279400" algn="just">
              <a:lnSpc>
                <a:spcPts val="2520"/>
              </a:lnSpc>
              <a:spcBef>
                <a:spcPts val="665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Recall the names </a:t>
            </a:r>
            <a:r>
              <a:rPr sz="2400" dirty="0">
                <a:latin typeface="Gill Sans MT" panose="020B0502020104020203" pitchFamily="34" charset="0"/>
                <a:cs typeface="Times New Roman" panose="02020603050405020304"/>
              </a:rPr>
              <a:t>of </a:t>
            </a: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all previous prime ministers in the </a:t>
            </a:r>
            <a:r>
              <a:rPr sz="2400" spc="-5" dirty="0" smtClean="0">
                <a:latin typeface="Gill Sans MT" panose="020B0502020104020203" pitchFamily="34" charset="0"/>
                <a:cs typeface="Times New Roman" panose="02020603050405020304"/>
              </a:rPr>
              <a:t>order </a:t>
            </a: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they were</a:t>
            </a:r>
            <a:r>
              <a:rPr sz="2400" dirty="0">
                <a:latin typeface="Gill Sans MT" panose="020B0502020104020203" pitchFamily="34" charset="0"/>
                <a:cs typeface="Times New Roman" panose="02020603050405020304"/>
              </a:rPr>
              <a:t> </a:t>
            </a: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elected</a:t>
            </a:r>
            <a:endParaRPr sz="2400" dirty="0">
              <a:latin typeface="Gill Sans MT" panose="020B0502020104020203" pitchFamily="34" charset="0"/>
              <a:cs typeface="Times New Roman" panose="02020603050405020304"/>
            </a:endParaRPr>
          </a:p>
          <a:p>
            <a:pPr marL="755650" lvl="1" indent="-285750" algn="just">
              <a:spcBef>
                <a:spcPts val="280"/>
              </a:spcBef>
              <a:buChar char="–"/>
              <a:tabLst>
                <a:tab pos="755015" algn="l"/>
                <a:tab pos="755650" algn="l"/>
              </a:tabLst>
            </a:pP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Need to recall order as well as item</a:t>
            </a:r>
            <a:r>
              <a:rPr sz="2400" spc="10" dirty="0">
                <a:latin typeface="Gill Sans MT" panose="020B0502020104020203" pitchFamily="34" charset="0"/>
                <a:cs typeface="Times New Roman" panose="02020603050405020304"/>
              </a:rPr>
              <a:t> </a:t>
            </a:r>
            <a:r>
              <a:rPr sz="2400" spc="-5" dirty="0">
                <a:latin typeface="Gill Sans MT" panose="020B0502020104020203" pitchFamily="34" charset="0"/>
                <a:cs typeface="Times New Roman" panose="02020603050405020304"/>
              </a:rPr>
              <a:t>names</a:t>
            </a:r>
            <a:endParaRPr sz="2400" dirty="0">
              <a:latin typeface="Gill Sans MT" panose="020B0502020104020203" pitchFamily="34" charset="0"/>
              <a:cs typeface="Times New Roman" panose="02020603050405020304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0198" y="1853248"/>
            <a:ext cx="4267199" cy="446636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-65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Recognition Tasks 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10237978" cy="4195481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Gill Sans MT" panose="020B0502020104020203" pitchFamily="34" charset="0"/>
              </a:rPr>
              <a:t>Recognition, in psychology, a form of remembering characterized by a feeling of familiarity when something previously experienced is again </a:t>
            </a:r>
            <a:r>
              <a:rPr lang="en-US" sz="2400" dirty="0" smtClean="0">
                <a:latin typeface="Gill Sans MT" panose="020B0502020104020203" pitchFamily="34" charset="0"/>
              </a:rPr>
              <a:t>encountered.</a:t>
            </a:r>
          </a:p>
          <a:p>
            <a:pPr algn="just"/>
            <a:endParaRPr lang="en-US" sz="2400" dirty="0" smtClean="0">
              <a:latin typeface="Gill Sans MT" panose="020B0502020104020203" pitchFamily="34" charset="0"/>
            </a:endParaRPr>
          </a:p>
          <a:p>
            <a:pPr algn="just"/>
            <a:r>
              <a:rPr lang="en-US" sz="2400" dirty="0" smtClean="0">
                <a:latin typeface="Gill Sans MT" panose="020B0502020104020203" pitchFamily="34" charset="0"/>
              </a:rPr>
              <a:t>Example: </a:t>
            </a:r>
            <a:r>
              <a:rPr lang="en-US" sz="2400" dirty="0">
                <a:latin typeface="Gill Sans MT" panose="020B0502020104020203" pitchFamily="34" charset="0"/>
              </a:rPr>
              <a:t>Most students would rather take a multiple-choice test, which </a:t>
            </a:r>
            <a:r>
              <a:rPr lang="en-US" sz="2400" dirty="0" smtClean="0">
                <a:latin typeface="Gill Sans MT" panose="020B0502020104020203" pitchFamily="34" charset="0"/>
              </a:rPr>
              <a:t>utilizes recognition</a:t>
            </a:r>
            <a:r>
              <a:rPr lang="en-US" sz="2400" dirty="0">
                <a:latin typeface="Gill Sans MT" panose="020B0502020104020203" pitchFamily="34" charset="0"/>
              </a:rPr>
              <a:t> </a:t>
            </a:r>
            <a:r>
              <a:rPr lang="en-US" sz="2400" dirty="0" smtClean="0">
                <a:latin typeface="Gill Sans MT" panose="020B0502020104020203" pitchFamily="34" charset="0"/>
              </a:rPr>
              <a:t>memory.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7798" t="34095" r="43982" b="51353"/>
          <a:stretch/>
        </p:blipFill>
        <p:spPr>
          <a:xfrm>
            <a:off x="1103312" y="4150658"/>
            <a:ext cx="8360186" cy="24238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Causes of Retrieval Failure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5766" y="1698076"/>
            <a:ext cx="10251625" cy="4195481"/>
          </a:xfrm>
        </p:spPr>
        <p:txBody>
          <a:bodyPr>
            <a:normAutofit fontScale="85000" lnSpcReduction="10000"/>
          </a:bodyPr>
          <a:lstStyle/>
          <a:p>
            <a:r>
              <a:rPr lang="en-US" sz="2400" b="1" dirty="0">
                <a:latin typeface="Gill Sans MT" panose="020B0502020104020203" pitchFamily="34" charset="0"/>
              </a:rPr>
              <a:t>Interference:</a:t>
            </a:r>
            <a:r>
              <a:rPr lang="en-US" sz="2400" dirty="0">
                <a:latin typeface="Gill Sans MT" panose="020B0502020104020203" pitchFamily="34" charset="0"/>
              </a:rPr>
              <a:t/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The phenomenon by which information in memory disrupts the recall of other information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i.e., retroactive &amp; proactive interference</a:t>
            </a:r>
          </a:p>
          <a:p>
            <a:r>
              <a:rPr lang="en-US" sz="2400" b="1" dirty="0">
                <a:latin typeface="Gill Sans MT" panose="020B0502020104020203" pitchFamily="34" charset="0"/>
              </a:rPr>
              <a:t>Anxiety:</a:t>
            </a:r>
            <a:r>
              <a:rPr lang="en-US" sz="2400" dirty="0">
                <a:latin typeface="Gill Sans MT" panose="020B0502020104020203" pitchFamily="34" charset="0"/>
              </a:rPr>
              <a:t/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During exam, students were unable to recall a specific name or date and recalled it just after the exam.</a:t>
            </a:r>
          </a:p>
          <a:p>
            <a:r>
              <a:rPr lang="en-US" sz="2400" b="1" dirty="0">
                <a:latin typeface="Gill Sans MT" panose="020B0502020104020203" pitchFamily="34" charset="0"/>
              </a:rPr>
              <a:t>Poor psychological / physical state:</a:t>
            </a:r>
            <a:br>
              <a:rPr lang="en-US" sz="2400" b="1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Depression, anxiety, poor concentration, headache, stress etc.</a:t>
            </a:r>
          </a:p>
          <a:p>
            <a:r>
              <a:rPr lang="en-US" sz="2400" b="1" dirty="0">
                <a:latin typeface="Gill Sans MT" panose="020B0502020104020203" pitchFamily="34" charset="0"/>
              </a:rPr>
              <a:t>Age Factor:</a:t>
            </a:r>
            <a:r>
              <a:rPr lang="en-US" sz="2400" dirty="0">
                <a:latin typeface="Gill Sans MT" panose="020B0502020104020203" pitchFamily="34" charset="0"/>
              </a:rPr>
              <a:t/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Dementia</a:t>
            </a:r>
          </a:p>
          <a:p>
            <a:r>
              <a:rPr lang="en-US" sz="2400" b="1" dirty="0">
                <a:latin typeface="Gill Sans MT" panose="020B0502020104020203" pitchFamily="34" charset="0"/>
              </a:rPr>
              <a:t>Decay: </a:t>
            </a:r>
            <a:endParaRPr lang="en-US" sz="2400" b="1" dirty="0" smtClean="0">
              <a:latin typeface="Gill Sans MT" panose="020B0502020104020203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Gill Sans MT" panose="020B0502020104020203" pitchFamily="34" charset="0"/>
              </a:rPr>
              <a:t> </a:t>
            </a:r>
            <a:r>
              <a:rPr lang="en-US" sz="2400" dirty="0" smtClean="0">
                <a:latin typeface="Gill Sans MT" panose="020B0502020104020203" pitchFamily="34" charset="0"/>
              </a:rPr>
              <a:t>    Non </a:t>
            </a:r>
            <a:r>
              <a:rPr lang="en-US" sz="2400" dirty="0">
                <a:latin typeface="Gill Sans MT" panose="020B0502020104020203" pitchFamily="34" charset="0"/>
              </a:rPr>
              <a:t>use of information for a longer period of time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1299" y="3576709"/>
            <a:ext cx="2257425" cy="30650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868" y="4503761"/>
            <a:ext cx="3114603" cy="21379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3094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7;p25"/>
          <p:cNvSpPr txBox="1"/>
          <p:nvPr/>
        </p:nvSpPr>
        <p:spPr>
          <a:xfrm>
            <a:off x="0" y="1569493"/>
            <a:ext cx="12192000" cy="217505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 b="1" i="0" u="none" strike="noStrike" cap="none" dirty="0" smtClean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buClr>
                <a:schemeClr val="lt1"/>
              </a:buClr>
              <a:buSzPts val="3600"/>
            </a:pPr>
            <a:r>
              <a:rPr lang="en-US" sz="4000" b="1" dirty="0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Forgetting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mes New Roman"/>
              <a:buNone/>
            </a:pPr>
            <a:r>
              <a:rPr lang="en-US" sz="3600" b="1" i="0" u="none" strike="noStrike" cap="none" dirty="0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3600" b="1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647666" y="5071113"/>
            <a:ext cx="100856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buClr>
                <a:srgbClr val="000000"/>
              </a:buClr>
              <a:buSzPts val="1800"/>
            </a:pPr>
            <a:r>
              <a:rPr lang="en-US" b="1" i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r>
              <a:rPr lang="en-US" sz="2000" b="1" i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Forgetting refers to the loss of information that was previously stored in memory”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63" y="4080543"/>
            <a:ext cx="2381250" cy="23812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782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Forgetting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Gill Sans MT" panose="020B0502020104020203" pitchFamily="34" charset="0"/>
              </a:rPr>
              <a:t>Loss or failure to recall information stored in human memory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128" y="2505928"/>
            <a:ext cx="9949218" cy="42481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pc="-5" dirty="0">
                <a:latin typeface="Arial" panose="020B0604020202020204"/>
                <a:cs typeface="Arial" panose="020B0604020202020204"/>
              </a:rPr>
              <a:t>Forgetting Is </a:t>
            </a:r>
            <a:r>
              <a:rPr lang="en-US" sz="4400" b="1" dirty="0">
                <a:latin typeface="Arial" panose="020B0604020202020204"/>
                <a:cs typeface="Arial" panose="020B0604020202020204"/>
              </a:rPr>
              <a:t>a </a:t>
            </a:r>
            <a:r>
              <a:rPr lang="en-US" sz="4400" b="1" spc="-5" dirty="0">
                <a:latin typeface="Arial" panose="020B0604020202020204"/>
                <a:cs typeface="Arial" panose="020B0604020202020204"/>
              </a:rPr>
              <a:t>Process,</a:t>
            </a:r>
            <a:r>
              <a:rPr lang="en-US" sz="4400" b="1" spc="-35" dirty="0">
                <a:latin typeface="Arial" panose="020B0604020202020204"/>
                <a:cs typeface="Arial" panose="020B0604020202020204"/>
              </a:rPr>
              <a:t> </a:t>
            </a:r>
            <a:r>
              <a:rPr lang="en-US" sz="4400" b="1" spc="-70" dirty="0">
                <a:latin typeface="Arial" panose="020B0604020202020204"/>
                <a:cs typeface="Arial" panose="020B0604020202020204"/>
              </a:rPr>
              <a:t>Too!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5952581" cy="4195481"/>
          </a:xfrm>
        </p:spPr>
        <p:txBody>
          <a:bodyPr/>
          <a:lstStyle/>
          <a:p>
            <a:pPr marL="12700" algn="just">
              <a:lnSpc>
                <a:spcPts val="2970"/>
              </a:lnSpc>
              <a:spcBef>
                <a:spcPts val="100"/>
              </a:spcBef>
            </a:pPr>
            <a:r>
              <a:rPr lang="en-US" sz="2400" b="1" spc="-5" dirty="0">
                <a:latin typeface="Gill Sans MT" panose="020B0502020104020203" pitchFamily="34" charset="0"/>
                <a:cs typeface="Arial" panose="020B0604020202020204"/>
              </a:rPr>
              <a:t>Proactive interference:</a:t>
            </a:r>
            <a:endParaRPr lang="en-US" sz="2400" b="1" dirty="0">
              <a:latin typeface="Gill Sans MT" panose="020B0502020104020203" pitchFamily="34" charset="0"/>
              <a:cs typeface="Arial" panose="020B0604020202020204"/>
            </a:endParaRPr>
          </a:p>
          <a:p>
            <a:pPr marL="241300" algn="just">
              <a:lnSpc>
                <a:spcPts val="2420"/>
              </a:lnSpc>
            </a:pPr>
            <a:r>
              <a:rPr lang="en-US" sz="2400" spc="-5" dirty="0" smtClean="0">
                <a:latin typeface="Gill Sans MT" panose="020B0502020104020203" pitchFamily="34" charset="0"/>
                <a:cs typeface="Arial" panose="020B0604020202020204"/>
              </a:rPr>
              <a:t>Old </a:t>
            </a: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information interferes with recall of new</a:t>
            </a:r>
            <a:r>
              <a:rPr lang="en-US" sz="2400" spc="35" dirty="0">
                <a:latin typeface="Gill Sans MT" panose="020B0502020104020203" pitchFamily="34" charset="0"/>
                <a:cs typeface="Arial" panose="020B0604020202020204"/>
              </a:rPr>
              <a:t> </a:t>
            </a: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information</a:t>
            </a:r>
            <a:endParaRPr lang="en-US" sz="2400" dirty="0">
              <a:latin typeface="Gill Sans MT" panose="020B0502020104020203" pitchFamily="34" charset="0"/>
              <a:cs typeface="Arial" panose="020B0604020202020204"/>
            </a:endParaRPr>
          </a:p>
          <a:p>
            <a:pPr marL="241300" algn="just">
              <a:lnSpc>
                <a:spcPts val="2570"/>
              </a:lnSpc>
            </a:pP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i.e. Call new friend with the old </a:t>
            </a:r>
            <a:r>
              <a:rPr lang="en-US" sz="2400" spc="-15" dirty="0">
                <a:latin typeface="Gill Sans MT" panose="020B0502020104020203" pitchFamily="34" charset="0"/>
                <a:cs typeface="Arial" panose="020B0604020202020204"/>
              </a:rPr>
              <a:t>friend’s</a:t>
            </a:r>
            <a:r>
              <a:rPr lang="en-US" sz="2400" spc="5" dirty="0">
                <a:latin typeface="Gill Sans MT" panose="020B0502020104020203" pitchFamily="34" charset="0"/>
                <a:cs typeface="Arial" panose="020B0604020202020204"/>
              </a:rPr>
              <a:t> </a:t>
            </a: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name</a:t>
            </a:r>
            <a:endParaRPr lang="en-US" sz="2400" dirty="0">
              <a:latin typeface="Gill Sans MT" panose="020B0502020104020203" pitchFamily="34" charset="0"/>
              <a:cs typeface="Arial" panose="020B0604020202020204"/>
            </a:endParaRPr>
          </a:p>
          <a:p>
            <a:pPr marL="12700" algn="just">
              <a:lnSpc>
                <a:spcPts val="3020"/>
              </a:lnSpc>
              <a:spcBef>
                <a:spcPts val="1040"/>
              </a:spcBef>
            </a:pPr>
            <a:r>
              <a:rPr lang="en-US" sz="2400" b="1" spc="-5" dirty="0">
                <a:latin typeface="Gill Sans MT" panose="020B0502020104020203" pitchFamily="34" charset="0"/>
                <a:cs typeface="Arial" panose="020B0604020202020204"/>
              </a:rPr>
              <a:t>Retroactive interference:</a:t>
            </a:r>
            <a:endParaRPr lang="en-US" sz="2400" b="1" dirty="0">
              <a:latin typeface="Gill Sans MT" panose="020B0502020104020203" pitchFamily="34" charset="0"/>
              <a:cs typeface="Arial" panose="020B0604020202020204"/>
            </a:endParaRPr>
          </a:p>
          <a:p>
            <a:pPr marL="241300" algn="just">
              <a:lnSpc>
                <a:spcPts val="2470"/>
              </a:lnSpc>
            </a:pP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new information interferes with recall of old</a:t>
            </a:r>
            <a:r>
              <a:rPr lang="en-US" sz="2400" spc="35" dirty="0">
                <a:latin typeface="Gill Sans MT" panose="020B0502020104020203" pitchFamily="34" charset="0"/>
                <a:cs typeface="Arial" panose="020B0604020202020204"/>
              </a:rPr>
              <a:t> </a:t>
            </a: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information</a:t>
            </a:r>
            <a:endParaRPr lang="en-US" sz="2400" dirty="0">
              <a:latin typeface="Gill Sans MT" panose="020B0502020104020203" pitchFamily="34" charset="0"/>
              <a:cs typeface="Arial" panose="020B0604020202020204"/>
            </a:endParaRPr>
          </a:p>
          <a:p>
            <a:pPr marL="241300" algn="just">
              <a:lnSpc>
                <a:spcPts val="2570"/>
              </a:lnSpc>
            </a:pP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i.e. Forgetting old </a:t>
            </a:r>
            <a:r>
              <a:rPr lang="en-US" sz="2400" dirty="0">
                <a:latin typeface="Gill Sans MT" panose="020B0502020104020203" pitchFamily="34" charset="0"/>
                <a:cs typeface="Arial" panose="020B0604020202020204"/>
              </a:rPr>
              <a:t>car </a:t>
            </a: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number </a:t>
            </a:r>
            <a:r>
              <a:rPr lang="en-US" sz="2400" dirty="0">
                <a:latin typeface="Gill Sans MT" panose="020B0502020104020203" pitchFamily="34" charset="0"/>
                <a:cs typeface="Arial" panose="020B0604020202020204"/>
              </a:rPr>
              <a:t>as </a:t>
            </a: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soon </a:t>
            </a:r>
            <a:r>
              <a:rPr lang="en-US" sz="2400" dirty="0">
                <a:latin typeface="Gill Sans MT" panose="020B0502020104020203" pitchFamily="34" charset="0"/>
                <a:cs typeface="Arial" panose="020B0604020202020204"/>
              </a:rPr>
              <a:t>as </a:t>
            </a: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you get new </a:t>
            </a:r>
            <a:r>
              <a:rPr lang="en-US" sz="2400" dirty="0">
                <a:latin typeface="Gill Sans MT" panose="020B0502020104020203" pitchFamily="34" charset="0"/>
                <a:cs typeface="Arial" panose="020B0604020202020204"/>
              </a:rPr>
              <a:t>car</a:t>
            </a:r>
          </a:p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2"/>
          <a:srcRect l="14386" t="6204" r="11785" b="48550"/>
          <a:stretch/>
        </p:blipFill>
        <p:spPr>
          <a:xfrm>
            <a:off x="7233315" y="4380932"/>
            <a:ext cx="4831306" cy="2210937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/>
          <a:srcRect l="14386" t="50565" r="11785" b="2746"/>
          <a:stretch/>
        </p:blipFill>
        <p:spPr>
          <a:xfrm>
            <a:off x="7233315" y="1746913"/>
            <a:ext cx="4831306" cy="228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7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400" b="1" dirty="0" smtClean="0">
                <a:cs typeface="Arial" panose="020B0604020202020204"/>
              </a:rPr>
              <a:t>Cont. </a:t>
            </a:r>
            <a:endParaRPr sz="4400" b="1" dirty="0">
              <a:cs typeface="Arial" panose="020B0604020202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8200" y="1690688"/>
            <a:ext cx="10683389" cy="32156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ts val="2970"/>
              </a:lnSpc>
              <a:spcBef>
                <a:spcPts val="100"/>
              </a:spcBef>
            </a:pPr>
            <a:endParaRPr sz="2400" dirty="0">
              <a:latin typeface="Gill Sans MT" panose="020B0502020104020203" pitchFamily="34" charset="0"/>
              <a:cs typeface="Arial" panose="020B0604020202020204"/>
            </a:endParaRPr>
          </a:p>
          <a:p>
            <a:pPr marL="12700" algn="just">
              <a:lnSpc>
                <a:spcPts val="3020"/>
              </a:lnSpc>
              <a:spcBef>
                <a:spcPts val="1040"/>
              </a:spcBef>
            </a:pPr>
            <a:r>
              <a:rPr sz="2400" b="1" dirty="0">
                <a:latin typeface="Gill Sans MT" panose="020B0502020104020203" pitchFamily="34" charset="0"/>
                <a:cs typeface="Arial" panose="020B0604020202020204"/>
              </a:rPr>
              <a:t>Decay</a:t>
            </a:r>
            <a:r>
              <a:rPr sz="2400" b="1" spc="-5" dirty="0">
                <a:latin typeface="Gill Sans MT" panose="020B0502020104020203" pitchFamily="34" charset="0"/>
                <a:cs typeface="Arial" panose="020B0604020202020204"/>
              </a:rPr>
              <a:t> theory</a:t>
            </a:r>
            <a:r>
              <a:rPr lang="en-US" sz="2400" b="1" spc="-5" dirty="0">
                <a:latin typeface="Gill Sans MT" panose="020B0502020104020203" pitchFamily="34" charset="0"/>
                <a:cs typeface="Arial" panose="020B0604020202020204"/>
              </a:rPr>
              <a:t> (Fading theory)</a:t>
            </a:r>
            <a:r>
              <a:rPr sz="2400" b="1" spc="-5" dirty="0">
                <a:latin typeface="Gill Sans MT" panose="020B0502020104020203" pitchFamily="34" charset="0"/>
                <a:cs typeface="Arial" panose="020B0604020202020204"/>
              </a:rPr>
              <a:t>:</a:t>
            </a:r>
            <a:endParaRPr sz="2400" b="1" dirty="0">
              <a:latin typeface="Gill Sans MT" panose="020B0502020104020203" pitchFamily="34" charset="0"/>
              <a:cs typeface="Arial" panose="020B0604020202020204"/>
            </a:endParaRPr>
          </a:p>
          <a:p>
            <a:pPr marL="241300" algn="just">
              <a:lnSpc>
                <a:spcPts val="2540"/>
              </a:lnSpc>
            </a:pPr>
            <a:r>
              <a:rPr sz="2400" spc="-5" dirty="0">
                <a:latin typeface="Gill Sans MT" panose="020B0502020104020203" pitchFamily="34" charset="0"/>
                <a:cs typeface="Arial" panose="020B0604020202020204"/>
              </a:rPr>
              <a:t>memory </a:t>
            </a:r>
            <a:r>
              <a:rPr sz="2400" dirty="0">
                <a:latin typeface="Gill Sans MT" panose="020B0502020104020203" pitchFamily="34" charset="0"/>
                <a:cs typeface="Arial" panose="020B0604020202020204"/>
              </a:rPr>
              <a:t>trace </a:t>
            </a:r>
            <a:r>
              <a:rPr sz="2400" spc="-5" dirty="0">
                <a:latin typeface="Gill Sans MT" panose="020B0502020104020203" pitchFamily="34" charset="0"/>
                <a:cs typeface="Arial" panose="020B0604020202020204"/>
              </a:rPr>
              <a:t>fades with</a:t>
            </a:r>
            <a:r>
              <a:rPr sz="2400" dirty="0">
                <a:latin typeface="Gill Sans MT" panose="020B0502020104020203" pitchFamily="34" charset="0"/>
                <a:cs typeface="Arial" panose="020B0604020202020204"/>
              </a:rPr>
              <a:t> </a:t>
            </a:r>
            <a:r>
              <a:rPr sz="2400" spc="-5" dirty="0">
                <a:latin typeface="Gill Sans MT" panose="020B0502020104020203" pitchFamily="34" charset="0"/>
                <a:cs typeface="Arial" panose="020B0604020202020204"/>
              </a:rPr>
              <a:t>time</a:t>
            </a:r>
            <a:endParaRPr sz="2400" dirty="0">
              <a:latin typeface="Gill Sans MT" panose="020B0502020104020203" pitchFamily="34" charset="0"/>
              <a:cs typeface="Arial" panose="020B0604020202020204"/>
            </a:endParaRPr>
          </a:p>
          <a:p>
            <a:pPr marL="12700" algn="just">
              <a:lnSpc>
                <a:spcPts val="3020"/>
              </a:lnSpc>
              <a:spcBef>
                <a:spcPts val="1040"/>
              </a:spcBef>
            </a:pPr>
            <a:r>
              <a:rPr sz="2400" b="1" spc="-5" dirty="0">
                <a:latin typeface="Gill Sans MT" panose="020B0502020104020203" pitchFamily="34" charset="0"/>
                <a:cs typeface="Arial" panose="020B0604020202020204"/>
              </a:rPr>
              <a:t>Motivated</a:t>
            </a:r>
            <a:r>
              <a:rPr sz="2400" b="1" spc="-10" dirty="0">
                <a:latin typeface="Gill Sans MT" panose="020B0502020104020203" pitchFamily="34" charset="0"/>
                <a:cs typeface="Arial" panose="020B0604020202020204"/>
              </a:rPr>
              <a:t> </a:t>
            </a:r>
            <a:r>
              <a:rPr sz="2400" b="1" spc="-5" dirty="0">
                <a:latin typeface="Gill Sans MT" panose="020B0502020104020203" pitchFamily="34" charset="0"/>
                <a:cs typeface="Arial" panose="020B0604020202020204"/>
              </a:rPr>
              <a:t>forgetting:</a:t>
            </a:r>
            <a:endParaRPr sz="2400" b="1" dirty="0">
              <a:latin typeface="Gill Sans MT" panose="020B0502020104020203" pitchFamily="34" charset="0"/>
              <a:cs typeface="Arial" panose="020B0604020202020204"/>
            </a:endParaRPr>
          </a:p>
          <a:p>
            <a:pPr marL="469900" marR="5080" indent="-228600" algn="just">
              <a:lnSpc>
                <a:spcPct val="72000"/>
              </a:lnSpc>
              <a:spcBef>
                <a:spcPts val="640"/>
              </a:spcBef>
            </a:pP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I</a:t>
            </a:r>
            <a:r>
              <a:rPr sz="2400" spc="-5" dirty="0" smtClean="0">
                <a:latin typeface="Gill Sans MT" panose="020B0502020104020203" pitchFamily="34" charset="0"/>
                <a:cs typeface="Arial" panose="020B0604020202020204"/>
              </a:rPr>
              <a:t>nvolves </a:t>
            </a:r>
            <a:r>
              <a:rPr sz="2400" spc="-5" dirty="0">
                <a:latin typeface="Gill Sans MT" panose="020B0502020104020203" pitchFamily="34" charset="0"/>
                <a:cs typeface="Arial" panose="020B0604020202020204"/>
              </a:rPr>
              <a:t>the loss of painful memories (protective </a:t>
            </a:r>
            <a:r>
              <a:rPr sz="2400" spc="-5" dirty="0" smtClean="0">
                <a:latin typeface="Gill Sans MT" panose="020B0502020104020203" pitchFamily="34" charset="0"/>
                <a:cs typeface="Arial" panose="020B0604020202020204"/>
              </a:rPr>
              <a:t>memory</a:t>
            </a:r>
            <a:r>
              <a:rPr lang="en-US" sz="2400" spc="-5" dirty="0" smtClean="0">
                <a:latin typeface="Gill Sans MT" panose="020B0502020104020203" pitchFamily="34" charset="0"/>
                <a:cs typeface="Arial" panose="020B0604020202020204"/>
              </a:rPr>
              <a:t> </a:t>
            </a:r>
            <a:r>
              <a:rPr sz="2400" spc="-5" dirty="0" smtClean="0">
                <a:latin typeface="Gill Sans MT" panose="020B0502020104020203" pitchFamily="34" charset="0"/>
                <a:cs typeface="Arial" panose="020B0604020202020204"/>
              </a:rPr>
              <a:t>loss</a:t>
            </a:r>
            <a:r>
              <a:rPr sz="2400" spc="-5" dirty="0">
                <a:latin typeface="Gill Sans MT" panose="020B0502020104020203" pitchFamily="34" charset="0"/>
                <a:cs typeface="Arial" panose="020B0604020202020204"/>
              </a:rPr>
              <a:t>)</a:t>
            </a:r>
            <a:endParaRPr sz="2400" dirty="0">
              <a:latin typeface="Gill Sans MT" panose="020B0502020104020203" pitchFamily="34" charset="0"/>
              <a:cs typeface="Arial" panose="020B0604020202020204"/>
            </a:endParaRPr>
          </a:p>
          <a:p>
            <a:pPr marL="12700" algn="just">
              <a:lnSpc>
                <a:spcPts val="3020"/>
              </a:lnSpc>
              <a:spcBef>
                <a:spcPts val="1040"/>
              </a:spcBef>
            </a:pPr>
            <a:r>
              <a:rPr sz="2400" b="1" spc="-5" dirty="0">
                <a:latin typeface="Gill Sans MT" panose="020B0502020104020203" pitchFamily="34" charset="0"/>
                <a:cs typeface="Arial" panose="020B0604020202020204"/>
              </a:rPr>
              <a:t>Retrieval</a:t>
            </a:r>
            <a:r>
              <a:rPr sz="2400" b="1" spc="-10" dirty="0">
                <a:latin typeface="Gill Sans MT" panose="020B0502020104020203" pitchFamily="34" charset="0"/>
                <a:cs typeface="Arial" panose="020B0604020202020204"/>
              </a:rPr>
              <a:t> </a:t>
            </a:r>
            <a:r>
              <a:rPr sz="2400" b="1" spc="-5" dirty="0">
                <a:latin typeface="Gill Sans MT" panose="020B0502020104020203" pitchFamily="34" charset="0"/>
                <a:cs typeface="Arial" panose="020B0604020202020204"/>
              </a:rPr>
              <a:t>failure:</a:t>
            </a:r>
            <a:endParaRPr sz="2400" b="1" dirty="0">
              <a:latin typeface="Gill Sans MT" panose="020B0502020104020203" pitchFamily="34" charset="0"/>
              <a:cs typeface="Arial" panose="020B0604020202020204"/>
            </a:endParaRPr>
          </a:p>
          <a:p>
            <a:pPr marL="469900" marR="120650" indent="-228600" algn="just">
              <a:lnSpc>
                <a:spcPct val="72000"/>
              </a:lnSpc>
              <a:spcBef>
                <a:spcPts val="635"/>
              </a:spcBef>
            </a:pPr>
            <a:r>
              <a:rPr lang="en-US" sz="2400" spc="-5" dirty="0">
                <a:latin typeface="Gill Sans MT" panose="020B0502020104020203" pitchFamily="34" charset="0"/>
                <a:cs typeface="Arial" panose="020B0604020202020204"/>
              </a:rPr>
              <a:t>T</a:t>
            </a:r>
            <a:r>
              <a:rPr sz="2400" spc="-5" dirty="0" smtClean="0">
                <a:latin typeface="Gill Sans MT" panose="020B0502020104020203" pitchFamily="34" charset="0"/>
                <a:cs typeface="Arial" panose="020B0604020202020204"/>
              </a:rPr>
              <a:t>he </a:t>
            </a:r>
            <a:r>
              <a:rPr sz="2400" spc="-5" dirty="0">
                <a:latin typeface="Gill Sans MT" panose="020B0502020104020203" pitchFamily="34" charset="0"/>
                <a:cs typeface="Arial" panose="020B0604020202020204"/>
              </a:rPr>
              <a:t>information is still within </a:t>
            </a:r>
            <a:r>
              <a:rPr sz="2400" spc="-45" dirty="0">
                <a:latin typeface="Gill Sans MT" panose="020B0502020104020203" pitchFamily="34" charset="0"/>
                <a:cs typeface="Arial" panose="020B0604020202020204"/>
              </a:rPr>
              <a:t>LTM, </a:t>
            </a:r>
            <a:r>
              <a:rPr sz="2400" spc="-5" dirty="0">
                <a:latin typeface="Gill Sans MT" panose="020B0502020104020203" pitchFamily="34" charset="0"/>
                <a:cs typeface="Arial" panose="020B0604020202020204"/>
              </a:rPr>
              <a:t>but cannot be </a:t>
            </a:r>
            <a:r>
              <a:rPr sz="2400" spc="-5" dirty="0" smtClean="0">
                <a:latin typeface="Gill Sans MT" panose="020B0502020104020203" pitchFamily="34" charset="0"/>
                <a:cs typeface="Arial" panose="020B0604020202020204"/>
              </a:rPr>
              <a:t>recalled</a:t>
            </a:r>
            <a:r>
              <a:rPr lang="en-US" sz="2400" spc="-5" dirty="0" smtClean="0">
                <a:latin typeface="Gill Sans MT" panose="020B0502020104020203" pitchFamily="34" charset="0"/>
                <a:cs typeface="Arial" panose="020B0604020202020204"/>
              </a:rPr>
              <a:t> </a:t>
            </a:r>
            <a:r>
              <a:rPr sz="2400" spc="-5" dirty="0" smtClean="0">
                <a:latin typeface="Gill Sans MT" panose="020B0502020104020203" pitchFamily="34" charset="0"/>
                <a:cs typeface="Arial" panose="020B0604020202020204"/>
              </a:rPr>
              <a:t>because </a:t>
            </a:r>
            <a:r>
              <a:rPr sz="2400" spc="-5" dirty="0">
                <a:latin typeface="Gill Sans MT" panose="020B0502020104020203" pitchFamily="34" charset="0"/>
                <a:cs typeface="Arial" panose="020B0604020202020204"/>
              </a:rPr>
              <a:t>the retrieval cue is</a:t>
            </a:r>
            <a:r>
              <a:rPr sz="2400" spc="15" dirty="0">
                <a:latin typeface="Gill Sans MT" panose="020B0502020104020203" pitchFamily="34" charset="0"/>
                <a:cs typeface="Arial" panose="020B0604020202020204"/>
              </a:rPr>
              <a:t> </a:t>
            </a:r>
            <a:r>
              <a:rPr sz="2400" spc="-5" dirty="0">
                <a:latin typeface="Gill Sans MT" panose="020B0502020104020203" pitchFamily="34" charset="0"/>
                <a:cs typeface="Arial" panose="020B0604020202020204"/>
              </a:rPr>
              <a:t>absent</a:t>
            </a:r>
            <a:endParaRPr sz="2400" dirty="0">
              <a:latin typeface="Gill Sans MT" panose="020B0502020104020203" pitchFamily="34" charset="0"/>
              <a:cs typeface="Arial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Other reasons for </a:t>
            </a:r>
            <a:r>
              <a:rPr lang="en-US" b="1" dirty="0" smtClean="0"/>
              <a:t>forgetfulness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Alcohol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Anxiety and Stress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 Depression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Any other Mental Health Problem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Physical Injury or Trauma to brain</a:t>
            </a:r>
          </a:p>
          <a:p>
            <a:r>
              <a:rPr lang="en-US" sz="2400" dirty="0" smtClean="0">
                <a:latin typeface="Gill Sans MT" panose="020B0502020104020203" pitchFamily="34" charset="0"/>
              </a:rPr>
              <a:t>Organic </a:t>
            </a:r>
            <a:r>
              <a:rPr lang="en-US" sz="2400" dirty="0">
                <a:latin typeface="Gill Sans MT" panose="020B0502020104020203" pitchFamily="34" charset="0"/>
              </a:rPr>
              <a:t>Causes: </a:t>
            </a:r>
            <a:r>
              <a:rPr lang="en-US" sz="2400" dirty="0" smtClean="0">
                <a:latin typeface="Gill Sans MT" panose="020B0502020104020203" pitchFamily="34" charset="0"/>
              </a:rPr>
              <a:t>Alzheimer, </a:t>
            </a:r>
            <a:r>
              <a:rPr lang="en-US" sz="2400" dirty="0">
                <a:latin typeface="Gill Sans MT" panose="020B0502020104020203" pitchFamily="34" charset="0"/>
              </a:rPr>
              <a:t>Dementia and Amnesia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27104" y="1771979"/>
            <a:ext cx="9404723" cy="1400530"/>
          </a:xfrm>
        </p:spPr>
        <p:txBody>
          <a:bodyPr/>
          <a:lstStyle/>
          <a:p>
            <a:pPr algn="ctr"/>
            <a:r>
              <a:rPr lang="en-US" b="1" dirty="0" smtClean="0"/>
              <a:t>Human Memory is Good at..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274756"/>
          </a:xfrm>
        </p:spPr>
        <p:txBody>
          <a:bodyPr>
            <a:noAutofit/>
          </a:bodyPr>
          <a:lstStyle/>
          <a:p>
            <a:endParaRPr lang="en-US" dirty="0" smtClean="0">
              <a:latin typeface="Gill Sans MT" panose="020B0502020104020203" pitchFamily="34" charset="0"/>
            </a:endParaRP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Information on which attention is focused</a:t>
            </a: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Information in which we are interested</a:t>
            </a: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Information that arouses us emotionally</a:t>
            </a: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Information that fits with our previous experiences</a:t>
            </a: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Information that we rehearse</a:t>
            </a:r>
            <a:endParaRPr lang="en-US" sz="2400" dirty="0">
              <a:effectLst/>
              <a:latin typeface="Gill Sans MT" panose="020B05020201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82830" y="2343581"/>
            <a:ext cx="341596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/>
              <a:t>Ways </a:t>
            </a:r>
            <a:endParaRPr lang="en-US" sz="4400" b="1" dirty="0" smtClean="0"/>
          </a:p>
          <a:p>
            <a:r>
              <a:rPr lang="en-US" sz="4400" b="1" dirty="0" smtClean="0"/>
              <a:t>of </a:t>
            </a:r>
          </a:p>
          <a:p>
            <a:r>
              <a:rPr lang="en-US" sz="4400" b="1" dirty="0" smtClean="0"/>
              <a:t>improving </a:t>
            </a:r>
          </a:p>
          <a:p>
            <a:r>
              <a:rPr lang="en-US" sz="4400" b="1" dirty="0" smtClean="0"/>
              <a:t>your </a:t>
            </a:r>
            <a:r>
              <a:rPr lang="en-US" sz="4400" b="1" dirty="0"/>
              <a:t>Memory</a:t>
            </a:r>
            <a:endParaRPr lang="en-US" sz="4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09737" y="517207"/>
            <a:ext cx="6228080" cy="574040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5400" b="1" spc="-345" baseline="36000" dirty="0" smtClean="0">
                <a:solidFill>
                  <a:srgbClr val="B870B8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spc="14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Ways</a:t>
            </a:r>
            <a:r>
              <a:rPr sz="36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-8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of</a:t>
            </a:r>
            <a:r>
              <a:rPr sz="36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12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improving</a:t>
            </a:r>
            <a:r>
              <a:rPr sz="3600" spc="-19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14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memory</a:t>
            </a:r>
            <a:endParaRPr sz="3600" dirty="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8740" y="1948180"/>
            <a:ext cx="7083189" cy="38292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6515" algn="just">
              <a:lnSpc>
                <a:spcPts val="2760"/>
              </a:lnSpc>
              <a:spcBef>
                <a:spcPts val="100"/>
              </a:spcBef>
            </a:pPr>
            <a:r>
              <a:rPr lang="en-US" sz="2400" b="1" spc="85" dirty="0" smtClean="0">
                <a:latin typeface="Gill Sans MT" panose="020B0502020104020203" pitchFamily="34" charset="0"/>
                <a:cs typeface="Trebuchet MS" panose="020B0603020202020204"/>
              </a:rPr>
              <a:t>1.A</a:t>
            </a:r>
            <a:r>
              <a:rPr sz="2400" b="1" spc="85" dirty="0" smtClean="0">
                <a:latin typeface="Gill Sans MT" panose="020B0502020104020203" pitchFamily="34" charset="0"/>
                <a:cs typeface="Trebuchet MS" panose="020B0603020202020204"/>
              </a:rPr>
              <a:t>void</a:t>
            </a:r>
            <a:r>
              <a:rPr sz="2400" b="1" spc="-13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b="1" spc="190" dirty="0">
                <a:latin typeface="Gill Sans MT" panose="020B0502020104020203" pitchFamily="34" charset="0"/>
                <a:cs typeface="Trebuchet MS" panose="020B0603020202020204"/>
              </a:rPr>
              <a:t>cramming</a:t>
            </a:r>
            <a:r>
              <a:rPr sz="2400" b="1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b="1" spc="105" dirty="0">
                <a:latin typeface="Gill Sans MT" panose="020B0502020104020203" pitchFamily="34" charset="0"/>
                <a:cs typeface="Trebuchet MS" panose="020B0603020202020204"/>
              </a:rPr>
              <a:t>by</a:t>
            </a:r>
            <a:r>
              <a:rPr sz="2400" b="1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b="1" spc="110" dirty="0">
                <a:latin typeface="Gill Sans MT" panose="020B0502020104020203" pitchFamily="34" charset="0"/>
                <a:cs typeface="Trebuchet MS" panose="020B0603020202020204"/>
              </a:rPr>
              <a:t>establishing</a:t>
            </a:r>
            <a:r>
              <a:rPr sz="2400" b="1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b="1" spc="110" dirty="0">
                <a:latin typeface="Gill Sans MT" panose="020B0502020104020203" pitchFamily="34" charset="0"/>
                <a:cs typeface="Trebuchet MS" panose="020B0603020202020204"/>
              </a:rPr>
              <a:t>regular</a:t>
            </a:r>
            <a:endParaRPr sz="2400" dirty="0">
              <a:latin typeface="Gill Sans MT" panose="020B0502020104020203" pitchFamily="34" charset="0"/>
              <a:cs typeface="Trebuchet MS" panose="020B0603020202020204"/>
            </a:endParaRPr>
          </a:p>
          <a:p>
            <a:pPr marL="285115" algn="just">
              <a:lnSpc>
                <a:spcPts val="2760"/>
              </a:lnSpc>
            </a:pPr>
            <a:r>
              <a:rPr sz="2400" b="1" spc="70" dirty="0">
                <a:latin typeface="Gill Sans MT" panose="020B0502020104020203" pitchFamily="34" charset="0"/>
                <a:cs typeface="Trebuchet MS" panose="020B0603020202020204"/>
              </a:rPr>
              <a:t>study</a:t>
            </a:r>
            <a:r>
              <a:rPr sz="2400" b="1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b="1" spc="105" dirty="0">
                <a:latin typeface="Gill Sans MT" panose="020B0502020104020203" pitchFamily="34" charset="0"/>
                <a:cs typeface="Trebuchet MS" panose="020B0603020202020204"/>
              </a:rPr>
              <a:t>sessions.</a:t>
            </a:r>
            <a:endParaRPr sz="2400" dirty="0">
              <a:latin typeface="Gill Sans MT" panose="020B0502020104020203" pitchFamily="34" charset="0"/>
              <a:cs typeface="Trebuchet MS" panose="020B0603020202020204"/>
            </a:endParaRPr>
          </a:p>
          <a:p>
            <a:pPr algn="just">
              <a:lnSpc>
                <a:spcPct val="100000"/>
              </a:lnSpc>
            </a:pPr>
            <a:endParaRPr sz="2800" dirty="0">
              <a:latin typeface="Gill Sans MT" panose="020B0502020104020203" pitchFamily="34" charset="0"/>
              <a:cs typeface="Trebuchet MS" panose="020B0603020202020204"/>
            </a:endParaRPr>
          </a:p>
          <a:p>
            <a:pPr algn="just">
              <a:spcBef>
                <a:spcPts val="35"/>
              </a:spcBef>
            </a:pPr>
            <a:endParaRPr sz="2400" dirty="0">
              <a:latin typeface="Gill Sans MT" panose="020B0502020104020203" pitchFamily="34" charset="0"/>
              <a:cs typeface="Trebuchet MS" panose="020B0603020202020204"/>
            </a:endParaRPr>
          </a:p>
          <a:p>
            <a:pPr marL="241300" marR="5080" indent="-228600" algn="just">
              <a:lnSpc>
                <a:spcPts val="2500"/>
              </a:lnSpc>
            </a:pPr>
            <a:r>
              <a:rPr lang="en-US" sz="2400" spc="114" dirty="0" smtClean="0">
                <a:latin typeface="Gill Sans MT" panose="020B0502020104020203" pitchFamily="34" charset="0"/>
                <a:cs typeface="Trebuchet MS" panose="020B0603020202020204"/>
              </a:rPr>
              <a:t>  </a:t>
            </a:r>
            <a:r>
              <a:rPr sz="2400" spc="114" dirty="0" smtClean="0">
                <a:latin typeface="Gill Sans MT" panose="020B0502020104020203" pitchFamily="34" charset="0"/>
                <a:cs typeface="Trebuchet MS" panose="020B0603020202020204"/>
              </a:rPr>
              <a:t>According </a:t>
            </a:r>
            <a:r>
              <a:rPr sz="2400" spc="-80" dirty="0">
                <a:latin typeface="Gill Sans MT" panose="020B0502020104020203" pitchFamily="34" charset="0"/>
                <a:cs typeface="Trebuchet MS" panose="020B0603020202020204"/>
              </a:rPr>
              <a:t>to </a:t>
            </a:r>
            <a:r>
              <a:rPr sz="2400" spc="25" dirty="0">
                <a:latin typeface="Gill Sans MT" panose="020B0502020104020203" pitchFamily="34" charset="0"/>
                <a:cs typeface="Trebuchet MS" panose="020B0603020202020204"/>
              </a:rPr>
              <a:t>Bjork </a:t>
            </a:r>
            <a:r>
              <a:rPr sz="2400" dirty="0">
                <a:latin typeface="Gill Sans MT" panose="020B0502020104020203" pitchFamily="34" charset="0"/>
                <a:cs typeface="Trebuchet MS" panose="020B0603020202020204"/>
              </a:rPr>
              <a:t>(2001), </a:t>
            </a:r>
            <a:r>
              <a:rPr sz="2400" spc="75" dirty="0">
                <a:latin typeface="Gill Sans MT" panose="020B0502020104020203" pitchFamily="34" charset="0"/>
                <a:cs typeface="Trebuchet MS" panose="020B0603020202020204"/>
              </a:rPr>
              <a:t>studying </a:t>
            </a:r>
            <a:r>
              <a:rPr sz="2400" spc="20" dirty="0">
                <a:latin typeface="Gill Sans MT" panose="020B0502020104020203" pitchFamily="34" charset="0"/>
                <a:cs typeface="Trebuchet MS" panose="020B0603020202020204"/>
              </a:rPr>
              <a:t>materials  </a:t>
            </a:r>
            <a:r>
              <a:rPr sz="2400" spc="50" dirty="0">
                <a:latin typeface="Gill Sans MT" panose="020B0502020104020203" pitchFamily="34" charset="0"/>
                <a:cs typeface="Trebuchet MS" panose="020B0603020202020204"/>
              </a:rPr>
              <a:t>over </a:t>
            </a:r>
            <a:r>
              <a:rPr sz="2400" spc="10" dirty="0" smtClean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lang="en-US" sz="2400" spc="1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90" dirty="0" smtClean="0">
                <a:latin typeface="Gill Sans MT" panose="020B0502020104020203" pitchFamily="34" charset="0"/>
                <a:cs typeface="Trebuchet MS" panose="020B0603020202020204"/>
              </a:rPr>
              <a:t>number </a:t>
            </a:r>
            <a:r>
              <a:rPr sz="2400" spc="-60" dirty="0">
                <a:latin typeface="Gill Sans MT" panose="020B0502020104020203" pitchFamily="34" charset="0"/>
                <a:cs typeface="Trebuchet MS" panose="020B0603020202020204"/>
              </a:rPr>
              <a:t>of </a:t>
            </a:r>
            <a:r>
              <a:rPr sz="2400" spc="90" dirty="0">
                <a:latin typeface="Gill Sans MT" panose="020B0502020104020203" pitchFamily="34" charset="0"/>
                <a:cs typeface="Trebuchet MS" panose="020B0603020202020204"/>
              </a:rPr>
              <a:t>session's </a:t>
            </a:r>
            <a:r>
              <a:rPr sz="2400" spc="110" dirty="0">
                <a:latin typeface="Gill Sans MT" panose="020B0502020104020203" pitchFamily="34" charset="0"/>
                <a:cs typeface="Trebuchet MS" panose="020B0603020202020204"/>
              </a:rPr>
              <a:t>gives </a:t>
            </a:r>
            <a:r>
              <a:rPr sz="2400" spc="60" dirty="0">
                <a:latin typeface="Gill Sans MT" panose="020B0502020104020203" pitchFamily="34" charset="0"/>
                <a:cs typeface="Trebuchet MS" panose="020B0603020202020204"/>
              </a:rPr>
              <a:t>you </a:t>
            </a:r>
            <a:r>
              <a:rPr sz="2400" spc="-40" dirty="0">
                <a:latin typeface="Gill Sans MT" panose="020B0502020104020203" pitchFamily="34" charset="0"/>
                <a:cs typeface="Trebuchet MS" panose="020B0603020202020204"/>
              </a:rPr>
              <a:t>the </a:t>
            </a:r>
            <a:r>
              <a:rPr sz="2400" spc="-20" dirty="0">
                <a:latin typeface="Gill Sans MT" panose="020B0502020104020203" pitchFamily="34" charset="0"/>
                <a:cs typeface="Trebuchet MS" panose="020B0603020202020204"/>
              </a:rPr>
              <a:t>time  </a:t>
            </a:r>
            <a:r>
              <a:rPr sz="2400" spc="60" dirty="0">
                <a:latin typeface="Gill Sans MT" panose="020B0502020104020203" pitchFamily="34" charset="0"/>
                <a:cs typeface="Trebuchet MS" panose="020B0603020202020204"/>
              </a:rPr>
              <a:t>you </a:t>
            </a:r>
            <a:r>
              <a:rPr sz="2400" spc="90" dirty="0">
                <a:latin typeface="Gill Sans MT" panose="020B0502020104020203" pitchFamily="34" charset="0"/>
                <a:cs typeface="Trebuchet MS" panose="020B0603020202020204"/>
              </a:rPr>
              <a:t>need </a:t>
            </a:r>
            <a:r>
              <a:rPr sz="2400" spc="-80" dirty="0">
                <a:latin typeface="Gill Sans MT" panose="020B0502020104020203" pitchFamily="34" charset="0"/>
                <a:cs typeface="Trebuchet MS" panose="020B0603020202020204"/>
              </a:rPr>
              <a:t>to </a:t>
            </a:r>
            <a:r>
              <a:rPr sz="2400" spc="40" dirty="0">
                <a:latin typeface="Gill Sans MT" panose="020B0502020104020203" pitchFamily="34" charset="0"/>
                <a:cs typeface="Trebuchet MS" panose="020B0603020202020204"/>
              </a:rPr>
              <a:t>adequately </a:t>
            </a:r>
            <a:r>
              <a:rPr sz="2400" spc="90" dirty="0">
                <a:latin typeface="Gill Sans MT" panose="020B0502020104020203" pitchFamily="34" charset="0"/>
                <a:cs typeface="Trebuchet MS" panose="020B0603020202020204"/>
              </a:rPr>
              <a:t>process </a:t>
            </a:r>
            <a:r>
              <a:rPr sz="2400" spc="-40" dirty="0">
                <a:latin typeface="Gill Sans MT" panose="020B0502020104020203" pitchFamily="34" charset="0"/>
                <a:cs typeface="Trebuchet MS" panose="020B0603020202020204"/>
              </a:rPr>
              <a:t>the  </a:t>
            </a:r>
            <a:r>
              <a:rPr sz="2400" spc="-5" dirty="0">
                <a:latin typeface="Gill Sans MT" panose="020B0502020104020203" pitchFamily="34" charset="0"/>
                <a:cs typeface="Trebuchet MS" panose="020B0603020202020204"/>
              </a:rPr>
              <a:t>information. </a:t>
            </a:r>
            <a:endParaRPr lang="en-US" sz="2400" spc="-5" dirty="0" smtClean="0">
              <a:latin typeface="Gill Sans MT" panose="020B0502020104020203" pitchFamily="34" charset="0"/>
              <a:cs typeface="Trebuchet MS" panose="020B0603020202020204"/>
            </a:endParaRPr>
          </a:p>
          <a:p>
            <a:pPr marL="241300" marR="5080" indent="-228600" algn="just">
              <a:lnSpc>
                <a:spcPts val="2500"/>
              </a:lnSpc>
            </a:pPr>
            <a:r>
              <a:rPr lang="en-US" sz="2400" spc="-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55" dirty="0" smtClean="0">
                <a:latin typeface="Gill Sans MT" panose="020B0502020104020203" pitchFamily="34" charset="0"/>
                <a:cs typeface="Trebuchet MS" panose="020B0603020202020204"/>
              </a:rPr>
              <a:t>Research </a:t>
            </a:r>
            <a:r>
              <a:rPr sz="2400" spc="70" dirty="0">
                <a:latin typeface="Gill Sans MT" panose="020B0502020104020203" pitchFamily="34" charset="0"/>
                <a:cs typeface="Trebuchet MS" panose="020B0603020202020204"/>
              </a:rPr>
              <a:t>has </a:t>
            </a:r>
            <a:r>
              <a:rPr sz="2400" spc="60" dirty="0">
                <a:latin typeface="Gill Sans MT" panose="020B0502020104020203" pitchFamily="34" charset="0"/>
                <a:cs typeface="Trebuchet MS" panose="020B0603020202020204"/>
              </a:rPr>
              <a:t>shown </a:t>
            </a:r>
            <a:r>
              <a:rPr sz="2400" spc="-105" dirty="0">
                <a:latin typeface="Gill Sans MT" panose="020B0502020104020203" pitchFamily="34" charset="0"/>
                <a:cs typeface="Trebuchet MS" panose="020B0603020202020204"/>
              </a:rPr>
              <a:t>that </a:t>
            </a:r>
            <a:r>
              <a:rPr sz="2400" spc="15" dirty="0">
                <a:latin typeface="Gill Sans MT" panose="020B0502020104020203" pitchFamily="34" charset="0"/>
                <a:cs typeface="Trebuchet MS" panose="020B0603020202020204"/>
              </a:rPr>
              <a:t>students  </a:t>
            </a:r>
            <a:r>
              <a:rPr sz="2400" spc="55" dirty="0">
                <a:latin typeface="Gill Sans MT" panose="020B0502020104020203" pitchFamily="34" charset="0"/>
                <a:cs typeface="Trebuchet MS" panose="020B0603020202020204"/>
              </a:rPr>
              <a:t>who</a:t>
            </a:r>
            <a:r>
              <a:rPr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40" dirty="0">
                <a:latin typeface="Gill Sans MT" panose="020B0502020104020203" pitchFamily="34" charset="0"/>
                <a:cs typeface="Trebuchet MS" panose="020B0603020202020204"/>
              </a:rPr>
              <a:t>study</a:t>
            </a:r>
            <a:r>
              <a:rPr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55" dirty="0">
                <a:latin typeface="Gill Sans MT" panose="020B0502020104020203" pitchFamily="34" charset="0"/>
                <a:cs typeface="Trebuchet MS" panose="020B0603020202020204"/>
              </a:rPr>
              <a:t>regularly</a:t>
            </a:r>
            <a:r>
              <a:rPr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75" dirty="0">
                <a:latin typeface="Gill Sans MT" panose="020B0502020104020203" pitchFamily="34" charset="0"/>
                <a:cs typeface="Trebuchet MS" panose="020B0603020202020204"/>
              </a:rPr>
              <a:t>remember</a:t>
            </a:r>
            <a:r>
              <a:rPr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-40" dirty="0">
                <a:latin typeface="Gill Sans MT" panose="020B0502020104020203" pitchFamily="34" charset="0"/>
                <a:cs typeface="Trebuchet MS" panose="020B0603020202020204"/>
              </a:rPr>
              <a:t>the</a:t>
            </a:r>
            <a:r>
              <a:rPr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5" dirty="0">
                <a:latin typeface="Gill Sans MT" panose="020B0502020104020203" pitchFamily="34" charset="0"/>
                <a:cs typeface="Trebuchet MS" panose="020B0603020202020204"/>
              </a:rPr>
              <a:t>material</a:t>
            </a:r>
            <a:r>
              <a:rPr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-20" dirty="0">
                <a:latin typeface="Gill Sans MT" panose="020B0502020104020203" pitchFamily="34" charset="0"/>
                <a:cs typeface="Trebuchet MS" panose="020B0603020202020204"/>
              </a:rPr>
              <a:t>far  </a:t>
            </a:r>
            <a:r>
              <a:rPr sz="2400" spc="-10" dirty="0">
                <a:latin typeface="Gill Sans MT" panose="020B0502020104020203" pitchFamily="34" charset="0"/>
                <a:cs typeface="Trebuchet MS" panose="020B0603020202020204"/>
              </a:rPr>
              <a:t>better </a:t>
            </a:r>
            <a:r>
              <a:rPr sz="2400" spc="-25" dirty="0">
                <a:latin typeface="Gill Sans MT" panose="020B0502020104020203" pitchFamily="34" charset="0"/>
                <a:cs typeface="Trebuchet MS" panose="020B0603020202020204"/>
              </a:rPr>
              <a:t>than </a:t>
            </a:r>
            <a:r>
              <a:rPr sz="2400" spc="20" dirty="0">
                <a:latin typeface="Gill Sans MT" panose="020B0502020104020203" pitchFamily="34" charset="0"/>
                <a:cs typeface="Trebuchet MS" panose="020B0603020202020204"/>
              </a:rPr>
              <a:t>those </a:t>
            </a:r>
            <a:r>
              <a:rPr sz="2400" spc="55" dirty="0">
                <a:latin typeface="Gill Sans MT" panose="020B0502020104020203" pitchFamily="34" charset="0"/>
                <a:cs typeface="Trebuchet MS" panose="020B0603020202020204"/>
              </a:rPr>
              <a:t>who </a:t>
            </a:r>
            <a:r>
              <a:rPr sz="2400" spc="120" dirty="0">
                <a:latin typeface="Gill Sans MT" panose="020B0502020104020203" pitchFamily="34" charset="0"/>
                <a:cs typeface="Trebuchet MS" panose="020B0603020202020204"/>
              </a:rPr>
              <a:t>did </a:t>
            </a:r>
            <a:r>
              <a:rPr sz="2400" spc="-5" dirty="0">
                <a:latin typeface="Gill Sans MT" panose="020B0502020104020203" pitchFamily="34" charset="0"/>
                <a:cs typeface="Trebuchet MS" panose="020B0603020202020204"/>
              </a:rPr>
              <a:t>all </a:t>
            </a:r>
            <a:r>
              <a:rPr sz="2400" spc="-60" dirty="0">
                <a:latin typeface="Gill Sans MT" panose="020B0502020104020203" pitchFamily="34" charset="0"/>
                <a:cs typeface="Trebuchet MS" panose="020B0603020202020204"/>
              </a:rPr>
              <a:t>of </a:t>
            </a:r>
            <a:r>
              <a:rPr sz="2400" spc="-5" dirty="0">
                <a:latin typeface="Gill Sans MT" panose="020B0502020104020203" pitchFamily="34" charset="0"/>
                <a:cs typeface="Trebuchet MS" panose="020B0603020202020204"/>
              </a:rPr>
              <a:t>their </a:t>
            </a:r>
            <a:r>
              <a:rPr sz="2400" spc="75" dirty="0">
                <a:latin typeface="Gill Sans MT" panose="020B0502020104020203" pitchFamily="34" charset="0"/>
                <a:cs typeface="Trebuchet MS" panose="020B0603020202020204"/>
              </a:rPr>
              <a:t>studying  </a:t>
            </a:r>
            <a:r>
              <a:rPr sz="2400" spc="40" dirty="0">
                <a:latin typeface="Gill Sans MT" panose="020B0502020104020203" pitchFamily="34" charset="0"/>
                <a:cs typeface="Trebuchet MS" panose="020B0603020202020204"/>
              </a:rPr>
              <a:t>in </a:t>
            </a:r>
            <a:r>
              <a:rPr sz="2400" spc="75" dirty="0">
                <a:latin typeface="Gill Sans MT" panose="020B0502020104020203" pitchFamily="34" charset="0"/>
                <a:cs typeface="Trebuchet MS" panose="020B0603020202020204"/>
              </a:rPr>
              <a:t>one </a:t>
            </a:r>
            <a:r>
              <a:rPr sz="2400" spc="10" dirty="0">
                <a:latin typeface="Gill Sans MT" panose="020B0502020104020203" pitchFamily="34" charset="0"/>
                <a:cs typeface="Trebuchet MS" panose="020B0603020202020204"/>
              </a:rPr>
              <a:t>marathon</a:t>
            </a:r>
            <a:r>
              <a:rPr sz="2400" spc="-52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55" dirty="0">
                <a:latin typeface="Gill Sans MT" panose="020B0502020104020203" pitchFamily="34" charset="0"/>
                <a:cs typeface="Trebuchet MS" panose="020B0603020202020204"/>
              </a:rPr>
              <a:t>session.</a:t>
            </a:r>
            <a:endParaRPr sz="2400" dirty="0">
              <a:latin typeface="Gill Sans MT" panose="020B0502020104020203" pitchFamily="34" charset="0"/>
              <a:cs typeface="Trebuchet MS" panose="020B0603020202020204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1929" y="1519900"/>
            <a:ext cx="3016485" cy="38391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09737" y="517207"/>
            <a:ext cx="6228080" cy="574040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5400" b="1" spc="-345" baseline="36000" dirty="0" smtClean="0">
                <a:solidFill>
                  <a:srgbClr val="B870B8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spc="14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Ways</a:t>
            </a:r>
            <a:r>
              <a:rPr sz="36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-8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of</a:t>
            </a:r>
            <a:r>
              <a:rPr sz="36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12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improving</a:t>
            </a:r>
            <a:r>
              <a:rPr sz="3600" spc="-19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14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memory</a:t>
            </a:r>
            <a:endParaRPr sz="3600" dirty="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8180" y="1715281"/>
            <a:ext cx="6847697" cy="452175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8270" algn="just">
              <a:lnSpc>
                <a:spcPts val="3110"/>
              </a:lnSpc>
              <a:spcBef>
                <a:spcPts val="100"/>
              </a:spcBef>
            </a:pPr>
            <a:r>
              <a:rPr lang="en-US" sz="2600" b="1" spc="-35" dirty="0">
                <a:latin typeface="Gill Sans MT" panose="020B0502020104020203" pitchFamily="34" charset="0"/>
                <a:cs typeface="Trebuchet MS" panose="020B0603020202020204"/>
              </a:rPr>
              <a:t>2</a:t>
            </a:r>
            <a:r>
              <a:rPr lang="en-US" sz="2600" b="1" spc="-35" dirty="0" smtClean="0">
                <a:latin typeface="Gill Sans MT" panose="020B0502020104020203" pitchFamily="34" charset="0"/>
                <a:cs typeface="Trebuchet MS" panose="020B0603020202020204"/>
              </a:rPr>
              <a:t>. </a:t>
            </a:r>
            <a:r>
              <a:rPr sz="2600" b="1" spc="35" dirty="0" smtClean="0">
                <a:latin typeface="Gill Sans MT" panose="020B0502020104020203" pitchFamily="34" charset="0"/>
                <a:cs typeface="Trebuchet MS" panose="020B0603020202020204"/>
              </a:rPr>
              <a:t>Structure</a:t>
            </a:r>
            <a:r>
              <a:rPr sz="2600" b="1" spc="-13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b="1" spc="110" dirty="0">
                <a:latin typeface="Gill Sans MT" panose="020B0502020104020203" pitchFamily="34" charset="0"/>
                <a:cs typeface="Trebuchet MS" panose="020B0603020202020204"/>
              </a:rPr>
              <a:t>and</a:t>
            </a:r>
            <a:r>
              <a:rPr sz="2600" b="1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b="1" spc="85" dirty="0">
                <a:latin typeface="Gill Sans MT" panose="020B0502020104020203" pitchFamily="34" charset="0"/>
                <a:cs typeface="Trebuchet MS" panose="020B0603020202020204"/>
              </a:rPr>
              <a:t>organize</a:t>
            </a:r>
            <a:r>
              <a:rPr sz="2600" b="1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b="1" spc="-25" dirty="0">
                <a:latin typeface="Gill Sans MT" panose="020B0502020104020203" pitchFamily="34" charset="0"/>
                <a:cs typeface="Trebuchet MS" panose="020B0603020202020204"/>
              </a:rPr>
              <a:t>the</a:t>
            </a:r>
            <a:r>
              <a:rPr sz="2600" b="1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b="1" spc="85" dirty="0">
                <a:latin typeface="Gill Sans MT" panose="020B0502020104020203" pitchFamily="34" charset="0"/>
                <a:cs typeface="Trebuchet MS" panose="020B0603020202020204"/>
              </a:rPr>
              <a:t>information</a:t>
            </a:r>
            <a:r>
              <a:rPr sz="2600" b="1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b="1" spc="65" dirty="0" smtClean="0">
                <a:latin typeface="Gill Sans MT" panose="020B0502020104020203" pitchFamily="34" charset="0"/>
                <a:cs typeface="Trebuchet MS" panose="020B0603020202020204"/>
              </a:rPr>
              <a:t>you</a:t>
            </a:r>
            <a:r>
              <a:rPr lang="en-US" sz="260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b="1" spc="60" dirty="0" smtClean="0">
                <a:latin typeface="Gill Sans MT" panose="020B0502020104020203" pitchFamily="34" charset="0"/>
                <a:cs typeface="Trebuchet MS" panose="020B0603020202020204"/>
              </a:rPr>
              <a:t>are</a:t>
            </a:r>
            <a:r>
              <a:rPr sz="2600" b="1" spc="-14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b="1" spc="80" dirty="0">
                <a:latin typeface="Gill Sans MT" panose="020B0502020104020203" pitchFamily="34" charset="0"/>
                <a:cs typeface="Trebuchet MS" panose="020B0603020202020204"/>
              </a:rPr>
              <a:t>studying.</a:t>
            </a:r>
            <a:endParaRPr sz="2600" dirty="0">
              <a:latin typeface="Gill Sans MT" panose="020B0502020104020203" pitchFamily="34" charset="0"/>
              <a:cs typeface="Trebuchet MS" panose="020B0603020202020204"/>
            </a:endParaRPr>
          </a:p>
          <a:p>
            <a:pPr marL="241300" marR="8890" indent="-228600" algn="just">
              <a:lnSpc>
                <a:spcPct val="100000"/>
              </a:lnSpc>
              <a:spcBef>
                <a:spcPts val="1980"/>
              </a:spcBef>
            </a:pPr>
            <a:r>
              <a:rPr lang="en-US" sz="2600" spc="65" dirty="0" smtClean="0">
                <a:latin typeface="Gill Sans MT" panose="020B0502020104020203" pitchFamily="34" charset="0"/>
                <a:cs typeface="Trebuchet MS" panose="020B0603020202020204"/>
              </a:rPr>
              <a:t>  </a:t>
            </a:r>
            <a:r>
              <a:rPr sz="2600" spc="65" dirty="0" smtClean="0">
                <a:latin typeface="Gill Sans MT" panose="020B0502020104020203" pitchFamily="34" charset="0"/>
                <a:cs typeface="Trebuchet MS" panose="020B0603020202020204"/>
              </a:rPr>
              <a:t>Researchers </a:t>
            </a:r>
            <a:r>
              <a:rPr sz="2600" spc="40" dirty="0">
                <a:latin typeface="Gill Sans MT" panose="020B0502020104020203" pitchFamily="34" charset="0"/>
                <a:cs typeface="Trebuchet MS" panose="020B0603020202020204"/>
              </a:rPr>
              <a:t>have </a:t>
            </a:r>
            <a:r>
              <a:rPr sz="2600" spc="45" dirty="0">
                <a:latin typeface="Gill Sans MT" panose="020B0502020104020203" pitchFamily="34" charset="0"/>
                <a:cs typeface="Trebuchet MS" panose="020B0603020202020204"/>
              </a:rPr>
              <a:t>found </a:t>
            </a:r>
            <a:r>
              <a:rPr sz="2600" spc="-105" dirty="0">
                <a:latin typeface="Gill Sans MT" panose="020B0502020104020203" pitchFamily="34" charset="0"/>
                <a:cs typeface="Trebuchet MS" panose="020B0603020202020204"/>
              </a:rPr>
              <a:t>that </a:t>
            </a:r>
            <a:r>
              <a:rPr sz="2600" spc="10" dirty="0">
                <a:latin typeface="Gill Sans MT" panose="020B0502020104020203" pitchFamily="34" charset="0"/>
                <a:cs typeface="Trebuchet MS" panose="020B0603020202020204"/>
              </a:rPr>
              <a:t>information </a:t>
            </a:r>
            <a:r>
              <a:rPr sz="2600" spc="75" dirty="0">
                <a:latin typeface="Gill Sans MT" panose="020B0502020104020203" pitchFamily="34" charset="0"/>
                <a:cs typeface="Trebuchet MS" panose="020B0603020202020204"/>
              </a:rPr>
              <a:t>is  </a:t>
            </a:r>
            <a:r>
              <a:rPr sz="2600" spc="65" dirty="0">
                <a:latin typeface="Gill Sans MT" panose="020B0502020104020203" pitchFamily="34" charset="0"/>
                <a:cs typeface="Trebuchet MS" panose="020B0603020202020204"/>
              </a:rPr>
              <a:t>organized </a:t>
            </a:r>
            <a:r>
              <a:rPr sz="2600" spc="40" dirty="0">
                <a:latin typeface="Gill Sans MT" panose="020B0502020104020203" pitchFamily="34" charset="0"/>
                <a:cs typeface="Trebuchet MS" panose="020B0603020202020204"/>
              </a:rPr>
              <a:t>in </a:t>
            </a:r>
            <a:r>
              <a:rPr sz="2600" spc="100" dirty="0">
                <a:latin typeface="Gill Sans MT" panose="020B0502020104020203" pitchFamily="34" charset="0"/>
                <a:cs typeface="Trebuchet MS" panose="020B0603020202020204"/>
              </a:rPr>
              <a:t>memory </a:t>
            </a:r>
            <a:r>
              <a:rPr sz="2600" spc="40" dirty="0">
                <a:latin typeface="Gill Sans MT" panose="020B0502020104020203" pitchFamily="34" charset="0"/>
                <a:cs typeface="Trebuchet MS" panose="020B0603020202020204"/>
              </a:rPr>
              <a:t>in </a:t>
            </a:r>
            <a:r>
              <a:rPr sz="2600" dirty="0">
                <a:latin typeface="Gill Sans MT" panose="020B0502020104020203" pitchFamily="34" charset="0"/>
                <a:cs typeface="Trebuchet MS" panose="020B0603020202020204"/>
              </a:rPr>
              <a:t>related </a:t>
            </a:r>
            <a:r>
              <a:rPr sz="2600" spc="5" dirty="0">
                <a:latin typeface="Gill Sans MT" panose="020B0502020104020203" pitchFamily="34" charset="0"/>
                <a:cs typeface="Trebuchet MS" panose="020B0603020202020204"/>
              </a:rPr>
              <a:t>clusters. You  </a:t>
            </a:r>
            <a:r>
              <a:rPr sz="2600" spc="45" dirty="0">
                <a:latin typeface="Gill Sans MT" panose="020B0502020104020203" pitchFamily="34" charset="0"/>
                <a:cs typeface="Trebuchet MS" panose="020B0603020202020204"/>
              </a:rPr>
              <a:t>can </a:t>
            </a:r>
            <a:r>
              <a:rPr sz="2600" spc="-20" dirty="0">
                <a:latin typeface="Gill Sans MT" panose="020B0502020104020203" pitchFamily="34" charset="0"/>
                <a:cs typeface="Trebuchet MS" panose="020B0603020202020204"/>
              </a:rPr>
              <a:t>take </a:t>
            </a:r>
            <a:r>
              <a:rPr sz="2600" spc="45" dirty="0">
                <a:latin typeface="Gill Sans MT" panose="020B0502020104020203" pitchFamily="34" charset="0"/>
                <a:cs typeface="Trebuchet MS" panose="020B0603020202020204"/>
              </a:rPr>
              <a:t>advantage </a:t>
            </a:r>
            <a:r>
              <a:rPr sz="2600" spc="-60" dirty="0">
                <a:latin typeface="Gill Sans MT" panose="020B0502020104020203" pitchFamily="34" charset="0"/>
                <a:cs typeface="Trebuchet MS" panose="020B0603020202020204"/>
              </a:rPr>
              <a:t>of </a:t>
            </a:r>
            <a:r>
              <a:rPr sz="2600" spc="-10" dirty="0">
                <a:latin typeface="Gill Sans MT" panose="020B0502020104020203" pitchFamily="34" charset="0"/>
                <a:cs typeface="Trebuchet MS" panose="020B0603020202020204"/>
              </a:rPr>
              <a:t>this </a:t>
            </a:r>
            <a:r>
              <a:rPr sz="2600" spc="150" dirty="0">
                <a:latin typeface="Gill Sans MT" panose="020B0502020104020203" pitchFamily="34" charset="0"/>
                <a:cs typeface="Trebuchet MS" panose="020B0603020202020204"/>
              </a:rPr>
              <a:t>by </a:t>
            </a:r>
            <a:r>
              <a:rPr sz="2600" spc="35" dirty="0">
                <a:latin typeface="Gill Sans MT" panose="020B0502020104020203" pitchFamily="34" charset="0"/>
                <a:cs typeface="Trebuchet MS" panose="020B0603020202020204"/>
              </a:rPr>
              <a:t>structuring </a:t>
            </a:r>
            <a:r>
              <a:rPr sz="2600" spc="85" dirty="0">
                <a:latin typeface="Gill Sans MT" panose="020B0502020104020203" pitchFamily="34" charset="0"/>
                <a:cs typeface="Trebuchet MS" panose="020B0603020202020204"/>
              </a:rPr>
              <a:t>and  </a:t>
            </a:r>
            <a:r>
              <a:rPr sz="2600" spc="75" dirty="0">
                <a:latin typeface="Gill Sans MT" panose="020B0502020104020203" pitchFamily="34" charset="0"/>
                <a:cs typeface="Trebuchet MS" panose="020B0603020202020204"/>
              </a:rPr>
              <a:t>organizing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-40" dirty="0">
                <a:latin typeface="Gill Sans MT" panose="020B0502020104020203" pitchFamily="34" charset="0"/>
                <a:cs typeface="Trebuchet MS" panose="020B0603020202020204"/>
              </a:rPr>
              <a:t>the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20" dirty="0">
                <a:latin typeface="Gill Sans MT" panose="020B0502020104020203" pitchFamily="34" charset="0"/>
                <a:cs typeface="Trebuchet MS" panose="020B0603020202020204"/>
              </a:rPr>
              <a:t>materials</a:t>
            </a:r>
            <a:r>
              <a:rPr sz="26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60" dirty="0">
                <a:latin typeface="Gill Sans MT" panose="020B0502020104020203" pitchFamily="34" charset="0"/>
                <a:cs typeface="Trebuchet MS" panose="020B0603020202020204"/>
              </a:rPr>
              <a:t>you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10" dirty="0">
                <a:latin typeface="Gill Sans MT" panose="020B0502020104020203" pitchFamily="34" charset="0"/>
                <a:cs typeface="Trebuchet MS" panose="020B0603020202020204"/>
              </a:rPr>
              <a:t>are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35" dirty="0">
                <a:latin typeface="Gill Sans MT" panose="020B0502020104020203" pitchFamily="34" charset="0"/>
                <a:cs typeface="Trebuchet MS" panose="020B0603020202020204"/>
              </a:rPr>
              <a:t>studying.</a:t>
            </a:r>
            <a:r>
              <a:rPr sz="2600" spc="-44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endParaRPr lang="en-US" sz="2600" spc="-445" dirty="0" smtClean="0">
              <a:latin typeface="Gill Sans MT" panose="020B0502020104020203" pitchFamily="34" charset="0"/>
              <a:cs typeface="Trebuchet MS" panose="020B0603020202020204"/>
            </a:endParaRPr>
          </a:p>
          <a:p>
            <a:pPr marL="241300" marR="8890" indent="-228600" algn="just">
              <a:lnSpc>
                <a:spcPct val="100000"/>
              </a:lnSpc>
              <a:spcBef>
                <a:spcPts val="1980"/>
              </a:spcBef>
            </a:pPr>
            <a:r>
              <a:rPr lang="en-US" sz="2600" spc="85" dirty="0" smtClean="0">
                <a:latin typeface="Gill Sans MT" panose="020B0502020104020203" pitchFamily="34" charset="0"/>
                <a:cs typeface="Trebuchet MS" panose="020B0603020202020204"/>
              </a:rPr>
              <a:t>   </a:t>
            </a:r>
            <a:r>
              <a:rPr sz="2600" spc="85" dirty="0" smtClean="0">
                <a:latin typeface="Gill Sans MT" panose="020B0502020104020203" pitchFamily="34" charset="0"/>
                <a:cs typeface="Trebuchet MS" panose="020B0603020202020204"/>
              </a:rPr>
              <a:t>Try</a:t>
            </a:r>
            <a:r>
              <a:rPr lang="en-US" sz="2600" spc="8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125" dirty="0" smtClean="0">
                <a:latin typeface="Gill Sans MT" panose="020B0502020104020203" pitchFamily="34" charset="0"/>
                <a:cs typeface="Trebuchet MS" panose="020B0603020202020204"/>
              </a:rPr>
              <a:t>grouping</a:t>
            </a:r>
            <a:r>
              <a:rPr sz="2600" spc="-14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45" dirty="0">
                <a:latin typeface="Gill Sans MT" panose="020B0502020104020203" pitchFamily="34" charset="0"/>
                <a:cs typeface="Trebuchet MS" panose="020B0603020202020204"/>
              </a:rPr>
              <a:t>similar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50" dirty="0">
                <a:latin typeface="Gill Sans MT" panose="020B0502020104020203" pitchFamily="34" charset="0"/>
                <a:cs typeface="Trebuchet MS" panose="020B0603020202020204"/>
              </a:rPr>
              <a:t>concepts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85" dirty="0">
                <a:latin typeface="Gill Sans MT" panose="020B0502020104020203" pitchFamily="34" charset="0"/>
                <a:cs typeface="Trebuchet MS" panose="020B0603020202020204"/>
              </a:rPr>
              <a:t>and</a:t>
            </a:r>
            <a:r>
              <a:rPr sz="26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20" dirty="0">
                <a:latin typeface="Gill Sans MT" panose="020B0502020104020203" pitchFamily="34" charset="0"/>
                <a:cs typeface="Trebuchet MS" panose="020B0603020202020204"/>
              </a:rPr>
              <a:t>terms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-25" dirty="0">
                <a:latin typeface="Gill Sans MT" panose="020B0502020104020203" pitchFamily="34" charset="0"/>
                <a:cs typeface="Trebuchet MS" panose="020B0603020202020204"/>
              </a:rPr>
              <a:t>together, </a:t>
            </a:r>
            <a:r>
              <a:rPr sz="2600" spc="80" dirty="0" smtClean="0">
                <a:latin typeface="Gill Sans MT" panose="020B0502020104020203" pitchFamily="34" charset="0"/>
                <a:cs typeface="Trebuchet MS" panose="020B0603020202020204"/>
              </a:rPr>
              <a:t>or</a:t>
            </a:r>
            <a:r>
              <a:rPr sz="2600" spc="-13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65" dirty="0">
                <a:latin typeface="Gill Sans MT" panose="020B0502020104020203" pitchFamily="34" charset="0"/>
                <a:cs typeface="Trebuchet MS" panose="020B0603020202020204"/>
              </a:rPr>
              <a:t>make</a:t>
            </a:r>
            <a:r>
              <a:rPr sz="26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40" dirty="0">
                <a:latin typeface="Gill Sans MT" panose="020B0502020104020203" pitchFamily="34" charset="0"/>
                <a:cs typeface="Trebuchet MS" panose="020B0603020202020204"/>
              </a:rPr>
              <a:t>an</a:t>
            </a:r>
            <a:r>
              <a:rPr sz="26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dirty="0">
                <a:latin typeface="Gill Sans MT" panose="020B0502020104020203" pitchFamily="34" charset="0"/>
                <a:cs typeface="Trebuchet MS" panose="020B0603020202020204"/>
              </a:rPr>
              <a:t>outline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-60" dirty="0">
                <a:latin typeface="Gill Sans MT" panose="020B0502020104020203" pitchFamily="34" charset="0"/>
                <a:cs typeface="Trebuchet MS" panose="020B0603020202020204"/>
              </a:rPr>
              <a:t>of</a:t>
            </a:r>
            <a:r>
              <a:rPr sz="26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60" dirty="0">
                <a:latin typeface="Gill Sans MT" panose="020B0502020104020203" pitchFamily="34" charset="0"/>
                <a:cs typeface="Trebuchet MS" panose="020B0603020202020204"/>
              </a:rPr>
              <a:t>your</a:t>
            </a:r>
            <a:r>
              <a:rPr sz="26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20" dirty="0">
                <a:latin typeface="Gill Sans MT" panose="020B0502020104020203" pitchFamily="34" charset="0"/>
                <a:cs typeface="Trebuchet MS" panose="020B0603020202020204"/>
              </a:rPr>
              <a:t>notes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85" dirty="0">
                <a:latin typeface="Gill Sans MT" panose="020B0502020104020203" pitchFamily="34" charset="0"/>
                <a:cs typeface="Trebuchet MS" panose="020B0603020202020204"/>
              </a:rPr>
              <a:t>and</a:t>
            </a:r>
            <a:r>
              <a:rPr sz="26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30" dirty="0">
                <a:latin typeface="Gill Sans MT" panose="020B0502020104020203" pitchFamily="34" charset="0"/>
                <a:cs typeface="Trebuchet MS" panose="020B0603020202020204"/>
              </a:rPr>
              <a:t>textbook  </a:t>
            </a:r>
            <a:r>
              <a:rPr sz="2600" spc="90" dirty="0">
                <a:latin typeface="Gill Sans MT" panose="020B0502020104020203" pitchFamily="34" charset="0"/>
                <a:cs typeface="Trebuchet MS" panose="020B0603020202020204"/>
              </a:rPr>
              <a:t>readings</a:t>
            </a:r>
            <a:r>
              <a:rPr sz="26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-80" dirty="0">
                <a:latin typeface="Gill Sans MT" panose="020B0502020104020203" pitchFamily="34" charset="0"/>
                <a:cs typeface="Trebuchet MS" panose="020B0603020202020204"/>
              </a:rPr>
              <a:t>to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75" dirty="0">
                <a:latin typeface="Gill Sans MT" panose="020B0502020104020203" pitchFamily="34" charset="0"/>
                <a:cs typeface="Trebuchet MS" panose="020B0603020202020204"/>
              </a:rPr>
              <a:t>help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114" dirty="0">
                <a:latin typeface="Gill Sans MT" panose="020B0502020104020203" pitchFamily="34" charset="0"/>
                <a:cs typeface="Trebuchet MS" panose="020B0603020202020204"/>
              </a:rPr>
              <a:t>group</a:t>
            </a:r>
            <a:r>
              <a:rPr sz="26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dirty="0">
                <a:latin typeface="Gill Sans MT" panose="020B0502020104020203" pitchFamily="34" charset="0"/>
                <a:cs typeface="Trebuchet MS" panose="020B0603020202020204"/>
              </a:rPr>
              <a:t>related</a:t>
            </a:r>
            <a:r>
              <a:rPr sz="26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600" spc="25" dirty="0">
                <a:latin typeface="Gill Sans MT" panose="020B0502020104020203" pitchFamily="34" charset="0"/>
                <a:cs typeface="Trebuchet MS" panose="020B0603020202020204"/>
              </a:rPr>
              <a:t>concepts.</a:t>
            </a:r>
            <a:endParaRPr sz="2600" dirty="0">
              <a:latin typeface="Gill Sans MT" panose="020B0502020104020203" pitchFamily="34" charset="0"/>
              <a:cs typeface="Trebuchet MS" panose="020B0603020202020204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1646" y="1468316"/>
            <a:ext cx="4318663" cy="45792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spc="14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Ways</a:t>
            </a:r>
            <a:r>
              <a:rPr lang="en-US" sz="44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lang="en-US" sz="4400" spc="-8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of</a:t>
            </a:r>
            <a:r>
              <a:rPr lang="en-US" sz="44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lang="en-US" sz="4400" spc="12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improving</a:t>
            </a:r>
            <a:r>
              <a:rPr lang="en-US" sz="4400" spc="-19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lang="en-US" sz="4400" spc="14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3723" y="1683481"/>
            <a:ext cx="10884877" cy="4919541"/>
          </a:xfrm>
        </p:spPr>
        <p:txBody>
          <a:bodyPr>
            <a:normAutofit fontScale="77500" lnSpcReduction="20000"/>
          </a:bodyPr>
          <a:lstStyle/>
          <a:p>
            <a:pPr marL="12700" algn="just">
              <a:lnSpc>
                <a:spcPts val="2660"/>
              </a:lnSpc>
              <a:spcBef>
                <a:spcPts val="100"/>
              </a:spcBef>
            </a:pPr>
            <a:endParaRPr lang="en-US" spc="50" dirty="0" smtClean="0">
              <a:latin typeface="Gill Sans MT" panose="020B0502020104020203" pitchFamily="34" charset="0"/>
              <a:cs typeface="Trebuchet MS" panose="020B0603020202020204"/>
            </a:endParaRPr>
          </a:p>
          <a:p>
            <a:pPr marL="0" indent="0" algn="just">
              <a:lnSpc>
                <a:spcPts val="2660"/>
              </a:lnSpc>
              <a:spcBef>
                <a:spcPts val="100"/>
              </a:spcBef>
              <a:buNone/>
            </a:pPr>
            <a:r>
              <a:rPr lang="en-US" sz="2400" b="1" spc="110" dirty="0" smtClean="0">
                <a:latin typeface="Gill Sans MT" panose="020B0502020104020203" pitchFamily="34" charset="0"/>
                <a:cs typeface="Trebuchet MS" panose="020B0603020202020204"/>
              </a:rPr>
              <a:t>3. </a:t>
            </a:r>
            <a:r>
              <a:rPr lang="en-US" sz="2600" b="1" spc="110" dirty="0" smtClean="0">
                <a:latin typeface="Gill Sans MT" panose="020B0502020104020203" pitchFamily="34" charset="0"/>
                <a:cs typeface="Trebuchet MS" panose="020B0603020202020204"/>
              </a:rPr>
              <a:t>Utilize Mnemonic devices to remember information</a:t>
            </a:r>
          </a:p>
          <a:p>
            <a:pPr marL="12700" algn="just">
              <a:lnSpc>
                <a:spcPts val="2660"/>
              </a:lnSpc>
              <a:spcBef>
                <a:spcPts val="100"/>
              </a:spcBef>
            </a:pPr>
            <a:endParaRPr lang="en-US" sz="2600" spc="110" dirty="0" smtClean="0">
              <a:latin typeface="Gill Sans MT" panose="020B0502020104020203" pitchFamily="34" charset="0"/>
              <a:cs typeface="Trebuchet MS" panose="020B0603020202020204"/>
            </a:endParaRPr>
          </a:p>
          <a:p>
            <a:pPr marL="12700" algn="just">
              <a:lnSpc>
                <a:spcPts val="2660"/>
              </a:lnSpc>
              <a:spcBef>
                <a:spcPts val="100"/>
              </a:spcBef>
            </a:pPr>
            <a:r>
              <a:rPr lang="en-US" sz="2800" spc="110" dirty="0" smtClean="0">
                <a:latin typeface="Gill Sans MT" panose="020B0502020104020203" pitchFamily="34" charset="0"/>
                <a:cs typeface="Trebuchet MS" panose="020B0603020202020204"/>
              </a:rPr>
              <a:t>Mnemonic</a:t>
            </a:r>
            <a:r>
              <a:rPr lang="en-US" sz="2800" spc="-13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80" dirty="0">
                <a:latin typeface="Gill Sans MT" panose="020B0502020104020203" pitchFamily="34" charset="0"/>
                <a:cs typeface="Trebuchet MS" panose="020B0603020202020204"/>
              </a:rPr>
              <a:t>devices</a:t>
            </a:r>
            <a:r>
              <a:rPr lang="en-US" sz="28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10" dirty="0">
                <a:latin typeface="Gill Sans MT" panose="020B0502020104020203" pitchFamily="34" charset="0"/>
                <a:cs typeface="Trebuchet MS" panose="020B0603020202020204"/>
              </a:rPr>
              <a:t>are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10" dirty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lang="en-US" sz="28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30" dirty="0">
                <a:latin typeface="Gill Sans MT" panose="020B0502020104020203" pitchFamily="34" charset="0"/>
                <a:cs typeface="Trebuchet MS" panose="020B0603020202020204"/>
              </a:rPr>
              <a:t>technique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-50" dirty="0">
                <a:latin typeface="Gill Sans MT" panose="020B0502020104020203" pitchFamily="34" charset="0"/>
                <a:cs typeface="Trebuchet MS" panose="020B0603020202020204"/>
              </a:rPr>
              <a:t>often</a:t>
            </a:r>
            <a:r>
              <a:rPr lang="en-US" sz="28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105" dirty="0">
                <a:latin typeface="Gill Sans MT" panose="020B0502020104020203" pitchFamily="34" charset="0"/>
                <a:cs typeface="Trebuchet MS" panose="020B0603020202020204"/>
              </a:rPr>
              <a:t>used </a:t>
            </a:r>
            <a:r>
              <a:rPr lang="en-US" sz="2800" spc="150" dirty="0">
                <a:latin typeface="Gill Sans MT" panose="020B0502020104020203" pitchFamily="34" charset="0"/>
                <a:cs typeface="Trebuchet MS" panose="020B0603020202020204"/>
              </a:rPr>
              <a:t>by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15" dirty="0">
                <a:latin typeface="Gill Sans MT" panose="020B0502020104020203" pitchFamily="34" charset="0"/>
                <a:cs typeface="Trebuchet MS" panose="020B0603020202020204"/>
              </a:rPr>
              <a:t>students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-80" dirty="0">
                <a:latin typeface="Gill Sans MT" panose="020B0502020104020203" pitchFamily="34" charset="0"/>
                <a:cs typeface="Trebuchet MS" panose="020B0603020202020204"/>
              </a:rPr>
              <a:t>to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65" dirty="0">
                <a:latin typeface="Gill Sans MT" panose="020B0502020104020203" pitchFamily="34" charset="0"/>
                <a:cs typeface="Trebuchet MS" panose="020B0603020202020204"/>
              </a:rPr>
              <a:t>aid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40" dirty="0">
                <a:latin typeface="Gill Sans MT" panose="020B0502020104020203" pitchFamily="34" charset="0"/>
                <a:cs typeface="Trebuchet MS" panose="020B0603020202020204"/>
              </a:rPr>
              <a:t>in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-20" dirty="0">
                <a:latin typeface="Gill Sans MT" panose="020B0502020104020203" pitchFamily="34" charset="0"/>
                <a:cs typeface="Trebuchet MS" panose="020B0603020202020204"/>
              </a:rPr>
              <a:t>recall.</a:t>
            </a:r>
            <a:r>
              <a:rPr lang="en-US" sz="2800" spc="-34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280" dirty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65" dirty="0">
                <a:latin typeface="Gill Sans MT" panose="020B0502020104020203" pitchFamily="34" charset="0"/>
                <a:cs typeface="Trebuchet MS" panose="020B0603020202020204"/>
              </a:rPr>
              <a:t>mnemonic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75" dirty="0">
                <a:latin typeface="Gill Sans MT" panose="020B0502020104020203" pitchFamily="34" charset="0"/>
                <a:cs typeface="Trebuchet MS" panose="020B0603020202020204"/>
              </a:rPr>
              <a:t>is </a:t>
            </a:r>
            <a:r>
              <a:rPr lang="en-US" sz="2800" spc="90" dirty="0">
                <a:latin typeface="Gill Sans MT" panose="020B0502020104020203" pitchFamily="34" charset="0"/>
                <a:cs typeface="Trebuchet MS" panose="020B0603020202020204"/>
              </a:rPr>
              <a:t>simply </a:t>
            </a:r>
            <a:r>
              <a:rPr lang="en-US" sz="2800" spc="10" dirty="0">
                <a:latin typeface="Gill Sans MT" panose="020B0502020104020203" pitchFamily="34" charset="0"/>
                <a:cs typeface="Trebuchet MS" panose="020B0603020202020204"/>
              </a:rPr>
              <a:t>a </a:t>
            </a:r>
            <a:r>
              <a:rPr lang="en-US" sz="2800" spc="55" dirty="0">
                <a:latin typeface="Gill Sans MT" panose="020B0502020104020203" pitchFamily="34" charset="0"/>
                <a:cs typeface="Trebuchet MS" panose="020B0603020202020204"/>
              </a:rPr>
              <a:t>way </a:t>
            </a:r>
            <a:r>
              <a:rPr lang="en-US" sz="2800" spc="-80" dirty="0">
                <a:latin typeface="Gill Sans MT" panose="020B0502020104020203" pitchFamily="34" charset="0"/>
                <a:cs typeface="Trebuchet MS" panose="020B0603020202020204"/>
              </a:rPr>
              <a:t>to </a:t>
            </a:r>
            <a:r>
              <a:rPr lang="en-US" sz="2800" spc="75" dirty="0">
                <a:latin typeface="Gill Sans MT" panose="020B0502020104020203" pitchFamily="34" charset="0"/>
                <a:cs typeface="Trebuchet MS" panose="020B0603020202020204"/>
              </a:rPr>
              <a:t>remember </a:t>
            </a:r>
            <a:r>
              <a:rPr lang="en-US" sz="2800" spc="-5" dirty="0">
                <a:latin typeface="Gill Sans MT" panose="020B0502020104020203" pitchFamily="34" charset="0"/>
                <a:cs typeface="Trebuchet MS" panose="020B0603020202020204"/>
              </a:rPr>
              <a:t>information. </a:t>
            </a:r>
            <a:endParaRPr lang="en-US" sz="2800" spc="-5" dirty="0" smtClean="0">
              <a:latin typeface="Gill Sans MT" panose="020B0502020104020203" pitchFamily="34" charset="0"/>
              <a:cs typeface="Trebuchet MS" panose="020B0603020202020204"/>
            </a:endParaRPr>
          </a:p>
          <a:p>
            <a:pPr marL="0" indent="0" algn="just">
              <a:lnSpc>
                <a:spcPts val="2660"/>
              </a:lnSpc>
              <a:spcBef>
                <a:spcPts val="100"/>
              </a:spcBef>
              <a:buNone/>
            </a:pPr>
            <a:r>
              <a:rPr lang="en-US" sz="2800" spc="5" dirty="0" smtClean="0">
                <a:latin typeface="Gill Sans MT" panose="020B0502020104020203" pitchFamily="34" charset="0"/>
                <a:cs typeface="Trebuchet MS" panose="020B0603020202020204"/>
              </a:rPr>
              <a:t>For  </a:t>
            </a:r>
            <a:r>
              <a:rPr lang="en-US" sz="2800" spc="30" dirty="0">
                <a:latin typeface="Gill Sans MT" panose="020B0502020104020203" pitchFamily="34" charset="0"/>
                <a:cs typeface="Trebuchet MS" panose="020B0603020202020204"/>
              </a:rPr>
              <a:t>example,</a:t>
            </a:r>
            <a:r>
              <a:rPr lang="en-US" sz="2800" spc="-34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60" dirty="0">
                <a:latin typeface="Gill Sans MT" panose="020B0502020104020203" pitchFamily="34" charset="0"/>
                <a:cs typeface="Trebuchet MS" panose="020B0603020202020204"/>
              </a:rPr>
              <a:t>you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45" dirty="0">
                <a:latin typeface="Gill Sans MT" panose="020B0502020104020203" pitchFamily="34" charset="0"/>
                <a:cs typeface="Trebuchet MS" panose="020B0603020202020204"/>
              </a:rPr>
              <a:t>might</a:t>
            </a:r>
            <a:r>
              <a:rPr lang="en-US" sz="28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30" dirty="0">
                <a:latin typeface="Gill Sans MT" panose="020B0502020104020203" pitchFamily="34" charset="0"/>
                <a:cs typeface="Trebuchet MS" panose="020B0603020202020204"/>
              </a:rPr>
              <a:t>associate</a:t>
            </a:r>
            <a:r>
              <a:rPr lang="en-US" sz="28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10" dirty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-5" dirty="0">
                <a:latin typeface="Gill Sans MT" panose="020B0502020104020203" pitchFamily="34" charset="0"/>
                <a:cs typeface="Trebuchet MS" panose="020B0603020202020204"/>
              </a:rPr>
              <a:t>term</a:t>
            </a:r>
            <a:r>
              <a:rPr lang="en-US" sz="28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60" dirty="0">
                <a:latin typeface="Gill Sans MT" panose="020B0502020104020203" pitchFamily="34" charset="0"/>
                <a:cs typeface="Trebuchet MS" panose="020B0603020202020204"/>
              </a:rPr>
              <a:t>you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90" dirty="0">
                <a:latin typeface="Gill Sans MT" panose="020B0502020104020203" pitchFamily="34" charset="0"/>
                <a:cs typeface="Trebuchet MS" panose="020B0603020202020204"/>
              </a:rPr>
              <a:t>need to remember with a common item that you are familiar with.</a:t>
            </a:r>
          </a:p>
          <a:p>
            <a:pPr marL="12700" algn="just">
              <a:lnSpc>
                <a:spcPts val="2660"/>
              </a:lnSpc>
              <a:spcBef>
                <a:spcPts val="100"/>
              </a:spcBef>
            </a:pPr>
            <a:endParaRPr lang="en-US" sz="2800" spc="50" dirty="0" smtClean="0">
              <a:latin typeface="Gill Sans MT" panose="020B0502020104020203" pitchFamily="34" charset="0"/>
              <a:cs typeface="Trebuchet MS" panose="020B0603020202020204"/>
            </a:endParaRPr>
          </a:p>
          <a:p>
            <a:pPr marL="12700" algn="just">
              <a:lnSpc>
                <a:spcPts val="2660"/>
              </a:lnSpc>
              <a:spcBef>
                <a:spcPts val="100"/>
              </a:spcBef>
            </a:pPr>
            <a:r>
              <a:rPr lang="en-US" sz="2800" spc="50" dirty="0" smtClean="0">
                <a:latin typeface="Gill Sans MT" panose="020B0502020104020203" pitchFamily="34" charset="0"/>
                <a:cs typeface="Trebuchet MS" panose="020B0603020202020204"/>
              </a:rPr>
              <a:t>   The</a:t>
            </a:r>
            <a:r>
              <a:rPr lang="en-US" sz="2800" spc="-13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45" dirty="0">
                <a:latin typeface="Gill Sans MT" panose="020B0502020104020203" pitchFamily="34" charset="0"/>
                <a:cs typeface="Trebuchet MS" panose="020B0603020202020204"/>
              </a:rPr>
              <a:t>best</a:t>
            </a:r>
            <a:r>
              <a:rPr lang="en-US" sz="28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75" dirty="0">
                <a:latin typeface="Gill Sans MT" panose="020B0502020104020203" pitchFamily="34" charset="0"/>
                <a:cs typeface="Trebuchet MS" panose="020B0603020202020204"/>
              </a:rPr>
              <a:t>mnemonics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10" dirty="0" smtClean="0">
                <a:latin typeface="Gill Sans MT" panose="020B0502020104020203" pitchFamily="34" charset="0"/>
                <a:cs typeface="Trebuchet MS" panose="020B0603020202020204"/>
              </a:rPr>
              <a:t>are</a:t>
            </a:r>
            <a:r>
              <a:rPr lang="en-US" sz="280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20" dirty="0" smtClean="0">
                <a:latin typeface="Gill Sans MT" panose="020B0502020104020203" pitchFamily="34" charset="0"/>
                <a:cs typeface="Trebuchet MS" panose="020B0603020202020204"/>
              </a:rPr>
              <a:t>those</a:t>
            </a:r>
            <a:r>
              <a:rPr lang="en-US" sz="2800" spc="-14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-105" dirty="0">
                <a:latin typeface="Gill Sans MT" panose="020B0502020104020203" pitchFamily="34" charset="0"/>
                <a:cs typeface="Trebuchet MS" panose="020B0603020202020204"/>
              </a:rPr>
              <a:t>that</a:t>
            </a:r>
            <a:r>
              <a:rPr lang="en-US" sz="28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-30" dirty="0">
                <a:latin typeface="Gill Sans MT" panose="020B0502020104020203" pitchFamily="34" charset="0"/>
                <a:cs typeface="Trebuchet MS" panose="020B0603020202020204"/>
              </a:rPr>
              <a:t>utilize</a:t>
            </a:r>
            <a:r>
              <a:rPr lang="en-US" sz="28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35" dirty="0">
                <a:latin typeface="Gill Sans MT" panose="020B0502020104020203" pitchFamily="34" charset="0"/>
                <a:cs typeface="Trebuchet MS" panose="020B0603020202020204"/>
              </a:rPr>
              <a:t>positive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35" dirty="0">
                <a:latin typeface="Gill Sans MT" panose="020B0502020104020203" pitchFamily="34" charset="0"/>
                <a:cs typeface="Trebuchet MS" panose="020B0603020202020204"/>
              </a:rPr>
              <a:t>imagery,</a:t>
            </a:r>
            <a:r>
              <a:rPr lang="en-US" sz="2800" spc="-35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70" dirty="0">
                <a:latin typeface="Gill Sans MT" panose="020B0502020104020203" pitchFamily="34" charset="0"/>
                <a:cs typeface="Trebuchet MS" panose="020B0603020202020204"/>
              </a:rPr>
              <a:t>humor</a:t>
            </a:r>
            <a:r>
              <a:rPr lang="en-US" sz="28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80" dirty="0" smtClean="0">
                <a:latin typeface="Gill Sans MT" panose="020B0502020104020203" pitchFamily="34" charset="0"/>
                <a:cs typeface="Trebuchet MS" panose="020B0603020202020204"/>
              </a:rPr>
              <a:t>or</a:t>
            </a:r>
            <a:r>
              <a:rPr lang="en-US" sz="280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-45" dirty="0" smtClean="0">
                <a:latin typeface="Gill Sans MT" panose="020B0502020104020203" pitchFamily="34" charset="0"/>
                <a:cs typeface="Trebuchet MS" panose="020B0603020202020204"/>
              </a:rPr>
              <a:t>novelty</a:t>
            </a:r>
            <a:r>
              <a:rPr lang="en-US" sz="2800" spc="-45" dirty="0">
                <a:latin typeface="Gill Sans MT" panose="020B0502020104020203" pitchFamily="34" charset="0"/>
                <a:cs typeface="Trebuchet MS" panose="020B0603020202020204"/>
              </a:rPr>
              <a:t>.</a:t>
            </a:r>
            <a:r>
              <a:rPr lang="en-US" sz="2800" spc="-61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5" dirty="0">
                <a:latin typeface="Gill Sans MT" panose="020B0502020104020203" pitchFamily="34" charset="0"/>
                <a:cs typeface="Trebuchet MS" panose="020B0603020202020204"/>
              </a:rPr>
              <a:t>You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45" dirty="0">
                <a:latin typeface="Gill Sans MT" panose="020B0502020104020203" pitchFamily="34" charset="0"/>
                <a:cs typeface="Trebuchet MS" panose="020B0603020202020204"/>
              </a:rPr>
              <a:t>might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80" dirty="0">
                <a:latin typeface="Gill Sans MT" panose="020B0502020104020203" pitchFamily="34" charset="0"/>
                <a:cs typeface="Trebuchet MS" panose="020B0603020202020204"/>
              </a:rPr>
              <a:t>come</a:t>
            </a:r>
            <a:r>
              <a:rPr lang="en-US" sz="28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105" dirty="0">
                <a:latin typeface="Gill Sans MT" panose="020B0502020104020203" pitchFamily="34" charset="0"/>
                <a:cs typeface="Trebuchet MS" panose="020B0603020202020204"/>
              </a:rPr>
              <a:t>up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-25" dirty="0">
                <a:latin typeface="Gill Sans MT" panose="020B0502020104020203" pitchFamily="34" charset="0"/>
                <a:cs typeface="Trebuchet MS" panose="020B0603020202020204"/>
              </a:rPr>
              <a:t>with</a:t>
            </a:r>
            <a:r>
              <a:rPr lang="en-US" sz="28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10" dirty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25" dirty="0">
                <a:latin typeface="Gill Sans MT" panose="020B0502020104020203" pitchFamily="34" charset="0"/>
                <a:cs typeface="Trebuchet MS" panose="020B0603020202020204"/>
              </a:rPr>
              <a:t>rhyme,</a:t>
            </a:r>
            <a:r>
              <a:rPr lang="en-US" sz="2800" spc="-34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150" dirty="0" smtClean="0">
                <a:latin typeface="Gill Sans MT" panose="020B0502020104020203" pitchFamily="34" charset="0"/>
                <a:cs typeface="Trebuchet MS" panose="020B0603020202020204"/>
              </a:rPr>
              <a:t>song</a:t>
            </a:r>
            <a:r>
              <a:rPr lang="en-US" sz="280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80" dirty="0" smtClean="0">
                <a:latin typeface="Gill Sans MT" panose="020B0502020104020203" pitchFamily="34" charset="0"/>
                <a:cs typeface="Trebuchet MS" panose="020B0603020202020204"/>
              </a:rPr>
              <a:t>or</a:t>
            </a:r>
            <a:r>
              <a:rPr lang="en-US" sz="2800" spc="-14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15" dirty="0">
                <a:latin typeface="Gill Sans MT" panose="020B0502020104020203" pitchFamily="34" charset="0"/>
                <a:cs typeface="Trebuchet MS" panose="020B0603020202020204"/>
              </a:rPr>
              <a:t>joke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-80" dirty="0">
                <a:latin typeface="Gill Sans MT" panose="020B0502020104020203" pitchFamily="34" charset="0"/>
                <a:cs typeface="Trebuchet MS" panose="020B0603020202020204"/>
              </a:rPr>
              <a:t>to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75" dirty="0">
                <a:latin typeface="Gill Sans MT" panose="020B0502020104020203" pitchFamily="34" charset="0"/>
                <a:cs typeface="Trebuchet MS" panose="020B0603020202020204"/>
              </a:rPr>
              <a:t>help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75" dirty="0">
                <a:latin typeface="Gill Sans MT" panose="020B0502020104020203" pitchFamily="34" charset="0"/>
                <a:cs typeface="Trebuchet MS" panose="020B0603020202020204"/>
              </a:rPr>
              <a:t>remember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10" dirty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45" dirty="0">
                <a:latin typeface="Gill Sans MT" panose="020B0502020104020203" pitchFamily="34" charset="0"/>
                <a:cs typeface="Trebuchet MS" panose="020B0603020202020204"/>
              </a:rPr>
              <a:t>specific</a:t>
            </a:r>
            <a:r>
              <a:rPr lang="en-US" sz="28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70" dirty="0">
                <a:latin typeface="Gill Sans MT" panose="020B0502020104020203" pitchFamily="34" charset="0"/>
                <a:cs typeface="Trebuchet MS" panose="020B0603020202020204"/>
              </a:rPr>
              <a:t>segment  </a:t>
            </a:r>
            <a:r>
              <a:rPr lang="en-US" sz="2800" spc="-60" dirty="0">
                <a:latin typeface="Gill Sans MT" panose="020B0502020104020203" pitchFamily="34" charset="0"/>
                <a:cs typeface="Trebuchet MS" panose="020B0603020202020204"/>
              </a:rPr>
              <a:t>of</a:t>
            </a:r>
            <a:r>
              <a:rPr lang="en-US" sz="28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800" spc="-5" dirty="0">
                <a:latin typeface="Gill Sans MT" panose="020B0502020104020203" pitchFamily="34" charset="0"/>
                <a:cs typeface="Trebuchet MS" panose="020B0603020202020204"/>
              </a:rPr>
              <a:t>information</a:t>
            </a:r>
            <a:r>
              <a:rPr lang="en-US" sz="2800" spc="-5" dirty="0" smtClean="0">
                <a:latin typeface="Gill Sans MT" panose="020B0502020104020203" pitchFamily="34" charset="0"/>
                <a:cs typeface="Trebuchet MS" panose="020B0603020202020204"/>
              </a:rPr>
              <a:t>.</a:t>
            </a:r>
          </a:p>
          <a:p>
            <a:pPr marL="12700" algn="just">
              <a:lnSpc>
                <a:spcPts val="2660"/>
              </a:lnSpc>
              <a:spcBef>
                <a:spcPts val="100"/>
              </a:spcBef>
            </a:pPr>
            <a:endParaRPr lang="en-US" sz="2800" spc="-5" dirty="0">
              <a:latin typeface="Gill Sans MT" panose="020B0502020104020203" pitchFamily="34" charset="0"/>
              <a:cs typeface="Trebuchet MS" panose="020B0603020202020204"/>
            </a:endParaRPr>
          </a:p>
          <a:p>
            <a:pPr marL="12700" algn="just">
              <a:lnSpc>
                <a:spcPts val="2660"/>
              </a:lnSpc>
              <a:spcBef>
                <a:spcPts val="100"/>
              </a:spcBef>
            </a:pPr>
            <a:r>
              <a:rPr lang="en-US" sz="2800" b="1" dirty="0">
                <a:latin typeface="Gill Sans MT" panose="020B0502020104020203" pitchFamily="34" charset="0"/>
              </a:rPr>
              <a:t>“Roy G. </a:t>
            </a:r>
            <a:r>
              <a:rPr lang="en-US" sz="2800" b="1" dirty="0" err="1">
                <a:latin typeface="Gill Sans MT" panose="020B0502020104020203" pitchFamily="34" charset="0"/>
              </a:rPr>
              <a:t>Biv</a:t>
            </a:r>
            <a:r>
              <a:rPr lang="en-US" sz="2800" b="1" dirty="0">
                <a:latin typeface="Gill Sans MT" panose="020B0502020104020203" pitchFamily="34" charset="0"/>
              </a:rPr>
              <a:t>” </a:t>
            </a:r>
            <a:r>
              <a:rPr lang="en-US" sz="2800" dirty="0">
                <a:latin typeface="Gill Sans MT" panose="020B0502020104020203" pitchFamily="34" charset="0"/>
              </a:rPr>
              <a:t>for the colors of the rainbow (red, orange, yellow, green, blue, indigo, violet)</a:t>
            </a:r>
            <a:endParaRPr lang="en-US" sz="2800" dirty="0">
              <a:latin typeface="Gill Sans MT" panose="020B0502020104020203" pitchFamily="34" charset="0"/>
              <a:cs typeface="Trebuchet MS" panose="020B0603020202020204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793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spc="14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Ways</a:t>
            </a:r>
            <a:r>
              <a:rPr lang="en-US" sz="40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lang="en-US" sz="4000" spc="-8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of</a:t>
            </a:r>
            <a:r>
              <a:rPr lang="en-US" sz="40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lang="en-US" sz="4000" spc="12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improving</a:t>
            </a:r>
            <a:r>
              <a:rPr lang="en-US" sz="4000" spc="-19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lang="en-US" sz="4000" spc="14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1880" y="1853248"/>
            <a:ext cx="8453065" cy="4195481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spc="60" dirty="0">
                <a:latin typeface="Gill Sans MT" panose="020B0502020104020203" pitchFamily="34" charset="0"/>
                <a:cs typeface="Trebuchet MS" panose="020B0603020202020204"/>
              </a:rPr>
              <a:t>4. </a:t>
            </a:r>
            <a:r>
              <a:rPr lang="en-US" sz="2400" b="1" spc="60" dirty="0">
                <a:latin typeface="Gill Sans MT" panose="020B0502020104020203" pitchFamily="34" charset="0"/>
                <a:cs typeface="Trebuchet MS" panose="020B0603020202020204"/>
              </a:rPr>
              <a:t>Elaborate and </a:t>
            </a:r>
            <a:r>
              <a:rPr lang="en-US" sz="2400" b="1" spc="60" dirty="0" smtClean="0">
                <a:latin typeface="Gill Sans MT" panose="020B0502020104020203" pitchFamily="34" charset="0"/>
                <a:cs typeface="Trebuchet MS" panose="020B0603020202020204"/>
              </a:rPr>
              <a:t>Rehearse </a:t>
            </a:r>
            <a:r>
              <a:rPr lang="en-US" sz="2400" b="1" spc="60" dirty="0">
                <a:latin typeface="Gill Sans MT" panose="020B0502020104020203" pitchFamily="34" charset="0"/>
                <a:cs typeface="Trebuchet MS" panose="020B0603020202020204"/>
              </a:rPr>
              <a:t>the Information are</a:t>
            </a:r>
            <a:r>
              <a:rPr lang="en-US" sz="2400" b="1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b="1" spc="80" dirty="0">
                <a:latin typeface="Gill Sans MT" panose="020B0502020104020203" pitchFamily="34" charset="0"/>
                <a:cs typeface="Trebuchet MS" panose="020B0603020202020204"/>
              </a:rPr>
              <a:t>studying</a:t>
            </a:r>
            <a:r>
              <a:rPr lang="en-US" sz="2400" b="1" spc="80" dirty="0" smtClean="0">
                <a:latin typeface="Gill Sans MT" panose="020B0502020104020203" pitchFamily="34" charset="0"/>
                <a:cs typeface="Trebuchet MS" panose="020B0603020202020204"/>
              </a:rPr>
              <a:t>.</a:t>
            </a:r>
          </a:p>
          <a:p>
            <a:pPr algn="just"/>
            <a:r>
              <a:rPr lang="en-US" sz="2400" b="1" spc="80" dirty="0" smtClean="0">
                <a:latin typeface="Gill Sans MT" panose="020B0502020104020203" pitchFamily="34" charset="0"/>
                <a:cs typeface="Trebuchet MS" panose="020B0603020202020204"/>
              </a:rPr>
              <a:t>I</a:t>
            </a:r>
            <a:r>
              <a:rPr lang="en-US" sz="2400" spc="80" dirty="0" smtClean="0">
                <a:latin typeface="Gill Sans MT" panose="020B0502020104020203" pitchFamily="34" charset="0"/>
                <a:cs typeface="Trebuchet MS" panose="020B0603020202020204"/>
              </a:rPr>
              <a:t>n</a:t>
            </a:r>
            <a:r>
              <a:rPr lang="en-US" sz="2400" spc="-13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75" dirty="0">
                <a:latin typeface="Gill Sans MT" panose="020B0502020104020203" pitchFamily="34" charset="0"/>
                <a:cs typeface="Trebuchet MS" panose="020B0603020202020204"/>
              </a:rPr>
              <a:t>order</a:t>
            </a:r>
            <a:r>
              <a:rPr lang="en-US" sz="24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80" dirty="0">
                <a:latin typeface="Gill Sans MT" panose="020B0502020104020203" pitchFamily="34" charset="0"/>
                <a:cs typeface="Trebuchet MS" panose="020B0603020202020204"/>
              </a:rPr>
              <a:t>to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0" dirty="0">
                <a:latin typeface="Gill Sans MT" panose="020B0502020104020203" pitchFamily="34" charset="0"/>
                <a:cs typeface="Trebuchet MS" panose="020B0603020202020204"/>
              </a:rPr>
              <a:t>recall</a:t>
            </a:r>
            <a:r>
              <a:rPr lang="en-US" sz="24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5" dirty="0">
                <a:latin typeface="Gill Sans MT" panose="020B0502020104020203" pitchFamily="34" charset="0"/>
                <a:cs typeface="Trebuchet MS" panose="020B0603020202020204"/>
              </a:rPr>
              <a:t>information,</a:t>
            </a:r>
            <a:r>
              <a:rPr lang="en-US" sz="2400" spc="-34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60" dirty="0">
                <a:latin typeface="Gill Sans MT" panose="020B0502020104020203" pitchFamily="34" charset="0"/>
                <a:cs typeface="Trebuchet MS" panose="020B0603020202020204"/>
              </a:rPr>
              <a:t>you</a:t>
            </a:r>
            <a:r>
              <a:rPr lang="en-US" sz="24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90" dirty="0">
                <a:latin typeface="Gill Sans MT" panose="020B0502020104020203" pitchFamily="34" charset="0"/>
                <a:cs typeface="Trebuchet MS" panose="020B0603020202020204"/>
              </a:rPr>
              <a:t>need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80" dirty="0">
                <a:latin typeface="Gill Sans MT" panose="020B0502020104020203" pitchFamily="34" charset="0"/>
                <a:cs typeface="Trebuchet MS" panose="020B0603020202020204"/>
              </a:rPr>
              <a:t>to </a:t>
            </a:r>
            <a:r>
              <a:rPr lang="en-US" sz="2400" spc="90" dirty="0">
                <a:latin typeface="Gill Sans MT" panose="020B0502020104020203" pitchFamily="34" charset="0"/>
                <a:cs typeface="Trebuchet MS" panose="020B0603020202020204"/>
              </a:rPr>
              <a:t>encode</a:t>
            </a:r>
            <a:r>
              <a:rPr lang="en-US" sz="24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40" dirty="0">
                <a:latin typeface="Gill Sans MT" panose="020B0502020104020203" pitchFamily="34" charset="0"/>
                <a:cs typeface="Trebuchet MS" panose="020B0603020202020204"/>
              </a:rPr>
              <a:t>what</a:t>
            </a:r>
            <a:r>
              <a:rPr lang="en-US" sz="24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60" dirty="0">
                <a:latin typeface="Gill Sans MT" panose="020B0502020104020203" pitchFamily="34" charset="0"/>
                <a:cs typeface="Trebuchet MS" panose="020B0603020202020204"/>
              </a:rPr>
              <a:t>you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0" dirty="0">
                <a:latin typeface="Gill Sans MT" panose="020B0502020104020203" pitchFamily="34" charset="0"/>
                <a:cs typeface="Trebuchet MS" panose="020B0603020202020204"/>
              </a:rPr>
              <a:t>are</a:t>
            </a:r>
            <a:r>
              <a:rPr lang="en-US" sz="24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75" dirty="0">
                <a:latin typeface="Gill Sans MT" panose="020B0502020104020203" pitchFamily="34" charset="0"/>
                <a:cs typeface="Trebuchet MS" panose="020B0603020202020204"/>
              </a:rPr>
              <a:t>studying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20" dirty="0">
                <a:latin typeface="Gill Sans MT" panose="020B0502020104020203" pitchFamily="34" charset="0"/>
                <a:cs typeface="Trebuchet MS" panose="020B0603020202020204"/>
              </a:rPr>
              <a:t>into</a:t>
            </a:r>
            <a:r>
              <a:rPr lang="en-US" sz="24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45" dirty="0">
                <a:latin typeface="Gill Sans MT" panose="020B0502020104020203" pitchFamily="34" charset="0"/>
                <a:cs typeface="Trebuchet MS" panose="020B0603020202020204"/>
              </a:rPr>
              <a:t>long-term </a:t>
            </a:r>
            <a:r>
              <a:rPr lang="en-US" sz="2400" spc="20" dirty="0">
                <a:latin typeface="Gill Sans MT" panose="020B0502020104020203" pitchFamily="34" charset="0"/>
                <a:cs typeface="Trebuchet MS" panose="020B0603020202020204"/>
              </a:rPr>
              <a:t>memory. </a:t>
            </a:r>
            <a:r>
              <a:rPr lang="en-US" sz="2400" spc="155" dirty="0">
                <a:latin typeface="Gill Sans MT" panose="020B0502020104020203" pitchFamily="34" charset="0"/>
                <a:cs typeface="Trebuchet MS" panose="020B0603020202020204"/>
              </a:rPr>
              <a:t>One </a:t>
            </a:r>
            <a:r>
              <a:rPr lang="en-US" sz="2400" spc="-60" dirty="0">
                <a:latin typeface="Gill Sans MT" panose="020B0502020104020203" pitchFamily="34" charset="0"/>
                <a:cs typeface="Trebuchet MS" panose="020B0603020202020204"/>
              </a:rPr>
              <a:t>of </a:t>
            </a:r>
            <a:r>
              <a:rPr lang="en-US" sz="2400" spc="-40" dirty="0">
                <a:latin typeface="Gill Sans MT" panose="020B0502020104020203" pitchFamily="34" charset="0"/>
                <a:cs typeface="Trebuchet MS" panose="020B0603020202020204"/>
              </a:rPr>
              <a:t>the </a:t>
            </a:r>
            <a:r>
              <a:rPr lang="en-US" sz="2400" spc="15" dirty="0">
                <a:latin typeface="Gill Sans MT" panose="020B0502020104020203" pitchFamily="34" charset="0"/>
                <a:cs typeface="Trebuchet MS" panose="020B0603020202020204"/>
              </a:rPr>
              <a:t>most </a:t>
            </a:r>
            <a:r>
              <a:rPr lang="en-US" sz="2400" spc="-30" dirty="0">
                <a:latin typeface="Gill Sans MT" panose="020B0502020104020203" pitchFamily="34" charset="0"/>
                <a:cs typeface="Trebuchet MS" panose="020B0603020202020204"/>
              </a:rPr>
              <a:t>effective </a:t>
            </a:r>
            <a:r>
              <a:rPr lang="en-US" sz="2400" spc="105" dirty="0">
                <a:latin typeface="Gill Sans MT" panose="020B0502020104020203" pitchFamily="34" charset="0"/>
                <a:cs typeface="Trebuchet MS" panose="020B0603020202020204"/>
              </a:rPr>
              <a:t>encoding  </a:t>
            </a:r>
            <a:r>
              <a:rPr lang="en-US" sz="2400" spc="40" dirty="0">
                <a:latin typeface="Gill Sans MT" panose="020B0502020104020203" pitchFamily="34" charset="0"/>
                <a:cs typeface="Trebuchet MS" panose="020B0603020202020204"/>
              </a:rPr>
              <a:t>techniques</a:t>
            </a:r>
            <a:r>
              <a:rPr lang="en-US" sz="24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75" dirty="0">
                <a:latin typeface="Gill Sans MT" panose="020B0502020104020203" pitchFamily="34" charset="0"/>
                <a:cs typeface="Trebuchet MS" panose="020B0603020202020204"/>
              </a:rPr>
              <a:t>is</a:t>
            </a:r>
            <a:r>
              <a:rPr lang="en-US" sz="24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70" dirty="0">
                <a:latin typeface="Gill Sans MT" panose="020B0502020104020203" pitchFamily="34" charset="0"/>
                <a:cs typeface="Trebuchet MS" panose="020B0603020202020204"/>
              </a:rPr>
              <a:t>known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75" dirty="0">
                <a:latin typeface="Gill Sans MT" panose="020B0502020104020203" pitchFamily="34" charset="0"/>
                <a:cs typeface="Trebuchet MS" panose="020B0603020202020204"/>
              </a:rPr>
              <a:t>as</a:t>
            </a:r>
            <a:r>
              <a:rPr lang="en-US" sz="24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25" dirty="0">
                <a:latin typeface="Gill Sans MT" panose="020B0502020104020203" pitchFamily="34" charset="0"/>
                <a:cs typeface="Trebuchet MS" panose="020B0603020202020204"/>
              </a:rPr>
              <a:t>elaborative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5" dirty="0" smtClean="0">
                <a:latin typeface="Gill Sans MT" panose="020B0502020104020203" pitchFamily="34" charset="0"/>
                <a:cs typeface="Trebuchet MS" panose="020B0603020202020204"/>
              </a:rPr>
              <a:t>rehearsal.</a:t>
            </a:r>
          </a:p>
          <a:p>
            <a:pPr algn="just"/>
            <a:r>
              <a:rPr lang="en-US" sz="2400" spc="170" dirty="0" smtClean="0">
                <a:latin typeface="Gill Sans MT" panose="020B0502020104020203" pitchFamily="34" charset="0"/>
                <a:cs typeface="Trebuchet MS" panose="020B0603020202020204"/>
              </a:rPr>
              <a:t>An</a:t>
            </a:r>
            <a:r>
              <a:rPr lang="en-US" sz="2400" spc="-13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70" dirty="0">
                <a:latin typeface="Gill Sans MT" panose="020B0502020104020203" pitchFamily="34" charset="0"/>
                <a:cs typeface="Trebuchet MS" panose="020B0603020202020204"/>
              </a:rPr>
              <a:t>example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60" dirty="0">
                <a:latin typeface="Gill Sans MT" panose="020B0502020104020203" pitchFamily="34" charset="0"/>
                <a:cs typeface="Trebuchet MS" panose="020B0603020202020204"/>
              </a:rPr>
              <a:t>of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10" dirty="0">
                <a:latin typeface="Gill Sans MT" panose="020B0502020104020203" pitchFamily="34" charset="0"/>
                <a:cs typeface="Trebuchet MS" panose="020B0603020202020204"/>
              </a:rPr>
              <a:t>this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30" dirty="0">
                <a:latin typeface="Gill Sans MT" panose="020B0502020104020203" pitchFamily="34" charset="0"/>
                <a:cs typeface="Trebuchet MS" panose="020B0603020202020204"/>
              </a:rPr>
              <a:t>technique</a:t>
            </a:r>
            <a:r>
              <a:rPr lang="en-US"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55" dirty="0">
                <a:latin typeface="Gill Sans MT" panose="020B0502020104020203" pitchFamily="34" charset="0"/>
                <a:cs typeface="Trebuchet MS" panose="020B0603020202020204"/>
              </a:rPr>
              <a:t>would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50" dirty="0">
                <a:latin typeface="Gill Sans MT" panose="020B0502020104020203" pitchFamily="34" charset="0"/>
                <a:cs typeface="Trebuchet MS" panose="020B0603020202020204"/>
              </a:rPr>
              <a:t>be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80" dirty="0">
                <a:latin typeface="Gill Sans MT" panose="020B0502020104020203" pitchFamily="34" charset="0"/>
                <a:cs typeface="Trebuchet MS" panose="020B0603020202020204"/>
              </a:rPr>
              <a:t>to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50" dirty="0" smtClean="0">
                <a:latin typeface="Gill Sans MT" panose="020B0502020104020203" pitchFamily="34" charset="0"/>
                <a:cs typeface="Trebuchet MS" panose="020B0603020202020204"/>
              </a:rPr>
              <a:t>read</a:t>
            </a:r>
            <a:r>
              <a:rPr lang="en-US" sz="240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40" dirty="0" smtClean="0">
                <a:latin typeface="Gill Sans MT" panose="020B0502020104020203" pitchFamily="34" charset="0"/>
                <a:cs typeface="Trebuchet MS" panose="020B0603020202020204"/>
              </a:rPr>
              <a:t>the</a:t>
            </a:r>
            <a:r>
              <a:rPr lang="en-US" sz="2400" spc="-14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0" dirty="0">
                <a:latin typeface="Gill Sans MT" panose="020B0502020104020203" pitchFamily="34" charset="0"/>
                <a:cs typeface="Trebuchet MS" panose="020B0603020202020204"/>
              </a:rPr>
              <a:t>definition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60" dirty="0">
                <a:latin typeface="Gill Sans MT" panose="020B0502020104020203" pitchFamily="34" charset="0"/>
                <a:cs typeface="Trebuchet MS" panose="020B0603020202020204"/>
              </a:rPr>
              <a:t>of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0" dirty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80" dirty="0">
                <a:latin typeface="Gill Sans MT" panose="020B0502020104020203" pitchFamily="34" charset="0"/>
                <a:cs typeface="Trebuchet MS" panose="020B0603020202020204"/>
              </a:rPr>
              <a:t>key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45" dirty="0">
                <a:latin typeface="Gill Sans MT" panose="020B0502020104020203" pitchFamily="34" charset="0"/>
                <a:cs typeface="Trebuchet MS" panose="020B0603020202020204"/>
              </a:rPr>
              <a:t>term,</a:t>
            </a:r>
            <a:r>
              <a:rPr lang="en-US" sz="2400" spc="-34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40" dirty="0">
                <a:latin typeface="Gill Sans MT" panose="020B0502020104020203" pitchFamily="34" charset="0"/>
                <a:cs typeface="Trebuchet MS" panose="020B0603020202020204"/>
              </a:rPr>
              <a:t>study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40" dirty="0">
                <a:latin typeface="Gill Sans MT" panose="020B0502020104020203" pitchFamily="34" charset="0"/>
                <a:cs typeface="Trebuchet MS" panose="020B0603020202020204"/>
              </a:rPr>
              <a:t>the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0" dirty="0" smtClean="0">
                <a:latin typeface="Gill Sans MT" panose="020B0502020104020203" pitchFamily="34" charset="0"/>
                <a:cs typeface="Trebuchet MS" panose="020B0603020202020204"/>
              </a:rPr>
              <a:t>definition</a:t>
            </a:r>
            <a:r>
              <a:rPr lang="en-US" sz="240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60" dirty="0" smtClean="0">
                <a:latin typeface="Gill Sans MT" panose="020B0502020104020203" pitchFamily="34" charset="0"/>
                <a:cs typeface="Trebuchet MS" panose="020B0603020202020204"/>
              </a:rPr>
              <a:t>of</a:t>
            </a:r>
            <a:r>
              <a:rPr lang="en-US" sz="2400" spc="-14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105" dirty="0">
                <a:latin typeface="Gill Sans MT" panose="020B0502020104020203" pitchFamily="34" charset="0"/>
                <a:cs typeface="Trebuchet MS" panose="020B0603020202020204"/>
              </a:rPr>
              <a:t>that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5" dirty="0">
                <a:latin typeface="Gill Sans MT" panose="020B0502020104020203" pitchFamily="34" charset="0"/>
                <a:cs typeface="Trebuchet MS" panose="020B0603020202020204"/>
              </a:rPr>
              <a:t>term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85" dirty="0">
                <a:latin typeface="Gill Sans MT" panose="020B0502020104020203" pitchFamily="34" charset="0"/>
                <a:cs typeface="Trebuchet MS" panose="020B0603020202020204"/>
              </a:rPr>
              <a:t>and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15" dirty="0">
                <a:latin typeface="Gill Sans MT" panose="020B0502020104020203" pitchFamily="34" charset="0"/>
                <a:cs typeface="Trebuchet MS" panose="020B0603020202020204"/>
              </a:rPr>
              <a:t>then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50" dirty="0">
                <a:latin typeface="Gill Sans MT" panose="020B0502020104020203" pitchFamily="34" charset="0"/>
                <a:cs typeface="Trebuchet MS" panose="020B0603020202020204"/>
              </a:rPr>
              <a:t>read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0" dirty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45" dirty="0">
                <a:latin typeface="Gill Sans MT" panose="020B0502020104020203" pitchFamily="34" charset="0"/>
                <a:cs typeface="Trebuchet MS" panose="020B0603020202020204"/>
              </a:rPr>
              <a:t>more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30" dirty="0">
                <a:latin typeface="Gill Sans MT" panose="020B0502020104020203" pitchFamily="34" charset="0"/>
                <a:cs typeface="Trebuchet MS" panose="020B0603020202020204"/>
              </a:rPr>
              <a:t>detailed</a:t>
            </a:r>
            <a:r>
              <a:rPr lang="en-US" sz="240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60" dirty="0">
                <a:latin typeface="Gill Sans MT" panose="020B0502020104020203" pitchFamily="34" charset="0"/>
                <a:cs typeface="Trebuchet MS" panose="020B0603020202020204"/>
              </a:rPr>
              <a:t>description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60" dirty="0">
                <a:latin typeface="Gill Sans MT" panose="020B0502020104020203" pitchFamily="34" charset="0"/>
                <a:cs typeface="Trebuchet MS" panose="020B0603020202020204"/>
              </a:rPr>
              <a:t>of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40" dirty="0">
                <a:latin typeface="Gill Sans MT" panose="020B0502020104020203" pitchFamily="34" charset="0"/>
                <a:cs typeface="Trebuchet MS" panose="020B0603020202020204"/>
              </a:rPr>
              <a:t>what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105" dirty="0">
                <a:latin typeface="Gill Sans MT" panose="020B0502020104020203" pitchFamily="34" charset="0"/>
                <a:cs typeface="Trebuchet MS" panose="020B0603020202020204"/>
              </a:rPr>
              <a:t>that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5" dirty="0">
                <a:latin typeface="Gill Sans MT" panose="020B0502020104020203" pitchFamily="34" charset="0"/>
                <a:cs typeface="Trebuchet MS" panose="020B0603020202020204"/>
              </a:rPr>
              <a:t>term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25" dirty="0">
                <a:latin typeface="Gill Sans MT" panose="020B0502020104020203" pitchFamily="34" charset="0"/>
                <a:cs typeface="Trebuchet MS" panose="020B0603020202020204"/>
              </a:rPr>
              <a:t>means.</a:t>
            </a:r>
            <a:r>
              <a:rPr lang="en-US" sz="2400" spc="-34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10" dirty="0">
                <a:latin typeface="Gill Sans MT" panose="020B0502020104020203" pitchFamily="34" charset="0"/>
                <a:cs typeface="Trebuchet MS" panose="020B0603020202020204"/>
              </a:rPr>
              <a:t>After</a:t>
            </a:r>
            <a:r>
              <a:rPr lang="en-US" sz="240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45" dirty="0">
                <a:latin typeface="Gill Sans MT" panose="020B0502020104020203" pitchFamily="34" charset="0"/>
                <a:cs typeface="Trebuchet MS" panose="020B0603020202020204"/>
              </a:rPr>
              <a:t>repeating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10" dirty="0">
                <a:latin typeface="Gill Sans MT" panose="020B0502020104020203" pitchFamily="34" charset="0"/>
                <a:cs typeface="Trebuchet MS" panose="020B0603020202020204"/>
              </a:rPr>
              <a:t>this</a:t>
            </a:r>
            <a:r>
              <a:rPr lang="en-US"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90" dirty="0">
                <a:latin typeface="Gill Sans MT" panose="020B0502020104020203" pitchFamily="34" charset="0"/>
                <a:cs typeface="Trebuchet MS" panose="020B0603020202020204"/>
              </a:rPr>
              <a:t>process</a:t>
            </a:r>
            <a:r>
              <a:rPr lang="en-US"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0" dirty="0">
                <a:latin typeface="Gill Sans MT" panose="020B0502020104020203" pitchFamily="34" charset="0"/>
                <a:cs typeface="Trebuchet MS" panose="020B0603020202020204"/>
              </a:rPr>
              <a:t>a</a:t>
            </a:r>
            <a:r>
              <a:rPr lang="en-US"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20" dirty="0">
                <a:latin typeface="Gill Sans MT" panose="020B0502020104020203" pitchFamily="34" charset="0"/>
                <a:cs typeface="Trebuchet MS" panose="020B0603020202020204"/>
              </a:rPr>
              <a:t>few</a:t>
            </a:r>
            <a:r>
              <a:rPr lang="en-US"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25" dirty="0">
                <a:latin typeface="Gill Sans MT" panose="020B0502020104020203" pitchFamily="34" charset="0"/>
                <a:cs typeface="Trebuchet MS" panose="020B0603020202020204"/>
              </a:rPr>
              <a:t>times,</a:t>
            </a:r>
            <a:r>
              <a:rPr lang="en-US" sz="2400" spc="-34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60" dirty="0">
                <a:latin typeface="Gill Sans MT" panose="020B0502020104020203" pitchFamily="34" charset="0"/>
                <a:cs typeface="Trebuchet MS" panose="020B0603020202020204"/>
              </a:rPr>
              <a:t>your</a:t>
            </a:r>
            <a:r>
              <a:rPr lang="en-US" sz="2400" spc="-13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0" dirty="0">
                <a:latin typeface="Gill Sans MT" panose="020B0502020104020203" pitchFamily="34" charset="0"/>
                <a:cs typeface="Trebuchet MS" panose="020B0603020202020204"/>
              </a:rPr>
              <a:t>recall  </a:t>
            </a:r>
            <a:r>
              <a:rPr lang="en-US" sz="2400" spc="-60" dirty="0">
                <a:latin typeface="Gill Sans MT" panose="020B0502020104020203" pitchFamily="34" charset="0"/>
                <a:cs typeface="Trebuchet MS" panose="020B0603020202020204"/>
              </a:rPr>
              <a:t>of</a:t>
            </a:r>
            <a:r>
              <a:rPr lang="en-US" sz="2400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40" dirty="0">
                <a:latin typeface="Gill Sans MT" panose="020B0502020104020203" pitchFamily="34" charset="0"/>
                <a:cs typeface="Trebuchet MS" panose="020B0603020202020204"/>
              </a:rPr>
              <a:t>the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0" dirty="0">
                <a:latin typeface="Gill Sans MT" panose="020B0502020104020203" pitchFamily="34" charset="0"/>
                <a:cs typeface="Trebuchet MS" panose="020B0603020202020204"/>
              </a:rPr>
              <a:t>information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5" dirty="0">
                <a:latin typeface="Gill Sans MT" panose="020B0502020104020203" pitchFamily="34" charset="0"/>
                <a:cs typeface="Trebuchet MS" panose="020B0603020202020204"/>
              </a:rPr>
              <a:t>will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150" dirty="0">
                <a:latin typeface="Gill Sans MT" panose="020B0502020104020203" pitchFamily="34" charset="0"/>
                <a:cs typeface="Trebuchet MS" panose="020B0603020202020204"/>
              </a:rPr>
              <a:t>be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20" dirty="0">
                <a:latin typeface="Gill Sans MT" panose="020B0502020104020203" pitchFamily="34" charset="0"/>
                <a:cs typeface="Trebuchet MS" panose="020B0603020202020204"/>
              </a:rPr>
              <a:t>far</a:t>
            </a:r>
            <a:r>
              <a:rPr lang="en-US"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60" dirty="0">
                <a:latin typeface="Gill Sans MT" panose="020B0502020104020203" pitchFamily="34" charset="0"/>
                <a:cs typeface="Trebuchet MS" panose="020B0603020202020204"/>
              </a:rPr>
              <a:t>better.</a:t>
            </a:r>
            <a:endParaRPr lang="en-US" sz="2400" dirty="0">
              <a:latin typeface="Gill Sans MT" panose="020B0502020104020203" pitchFamily="34" charset="0"/>
              <a:cs typeface="Trebuchet MS" panose="020B0603020202020204"/>
            </a:endParaRPr>
          </a:p>
          <a:p>
            <a:endParaRPr lang="en-US" dirty="0">
              <a:latin typeface="Gill Sans MT" panose="020B0502020104020203" pitchFamily="34" charset="0"/>
              <a:cs typeface="Trebuchet MS" panose="020B0603020202020204"/>
            </a:endParaRPr>
          </a:p>
          <a:p>
            <a:endParaRPr lang="en-US" dirty="0">
              <a:latin typeface="Gill Sans MT" panose="020B05020201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93827"/>
            <a:ext cx="2688609" cy="33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81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970697" y="2205907"/>
            <a:ext cx="10309834" cy="3675364"/>
          </a:xfrm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241300" marR="5080" indent="-228600" algn="just">
              <a:lnSpc>
                <a:spcPts val="2800"/>
              </a:lnSpc>
              <a:spcBef>
                <a:spcPts val="460"/>
              </a:spcBef>
            </a:pPr>
            <a:r>
              <a:rPr lang="en-US" sz="2600" b="1" spc="-35" dirty="0">
                <a:latin typeface="Gill Sans MT" panose="020B0502020104020203" pitchFamily="34" charset="0"/>
                <a:cs typeface="Trebuchet MS" panose="020B0603020202020204"/>
              </a:rPr>
              <a:t>5</a:t>
            </a:r>
            <a:r>
              <a:rPr lang="en-US" sz="2400" b="1" spc="-35" dirty="0">
                <a:latin typeface="Gill Sans MT" panose="020B0502020104020203" pitchFamily="34" charset="0"/>
                <a:cs typeface="Trebuchet MS" panose="020B0603020202020204"/>
              </a:rPr>
              <a:t>. </a:t>
            </a:r>
            <a:r>
              <a:rPr lang="en-US" sz="2400" b="1" spc="55" dirty="0">
                <a:latin typeface="Gill Sans MT" panose="020B0502020104020203" pitchFamily="34" charset="0"/>
                <a:cs typeface="Trebuchet MS" panose="020B0603020202020204"/>
              </a:rPr>
              <a:t>Teach</a:t>
            </a:r>
            <a:r>
              <a:rPr lang="en-US" sz="2400" b="1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b="1" spc="40" dirty="0">
                <a:latin typeface="Gill Sans MT" panose="020B0502020104020203" pitchFamily="34" charset="0"/>
                <a:cs typeface="Trebuchet MS" panose="020B0603020202020204"/>
              </a:rPr>
              <a:t>new</a:t>
            </a:r>
            <a:r>
              <a:rPr lang="en-US" sz="2400" b="1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b="1" spc="60" dirty="0">
                <a:latin typeface="Gill Sans MT" panose="020B0502020104020203" pitchFamily="34" charset="0"/>
                <a:cs typeface="Trebuchet MS" panose="020B0603020202020204"/>
              </a:rPr>
              <a:t>concepts</a:t>
            </a:r>
            <a:r>
              <a:rPr lang="en-US" sz="2400" b="1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b="1" spc="-65" dirty="0">
                <a:latin typeface="Gill Sans MT" panose="020B0502020104020203" pitchFamily="34" charset="0"/>
                <a:cs typeface="Trebuchet MS" panose="020B0603020202020204"/>
              </a:rPr>
              <a:t>to</a:t>
            </a:r>
            <a:r>
              <a:rPr lang="en-US" sz="2400" b="1" spc="-140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b="1" spc="30" dirty="0">
                <a:latin typeface="Gill Sans MT" panose="020B0502020104020203" pitchFamily="34" charset="0"/>
                <a:cs typeface="Trebuchet MS" panose="020B0603020202020204"/>
              </a:rPr>
              <a:t>another</a:t>
            </a:r>
            <a:r>
              <a:rPr lang="en-US" sz="2400" b="1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b="1" spc="60" dirty="0">
                <a:latin typeface="Gill Sans MT" panose="020B0502020104020203" pitchFamily="34" charset="0"/>
                <a:cs typeface="Trebuchet MS" panose="020B0603020202020204"/>
              </a:rPr>
              <a:t>person</a:t>
            </a:r>
            <a:endParaRPr lang="en-US" sz="2400" spc="55" dirty="0" smtClean="0">
              <a:latin typeface="Gill Sans MT" panose="020B0502020104020203" pitchFamily="34" charset="0"/>
              <a:cs typeface="Trebuchet MS" panose="020B0603020202020204"/>
            </a:endParaRPr>
          </a:p>
          <a:p>
            <a:pPr marL="241300" marR="5080" indent="-228600">
              <a:lnSpc>
                <a:spcPts val="2800"/>
              </a:lnSpc>
              <a:spcBef>
                <a:spcPts val="460"/>
              </a:spcBef>
            </a:pPr>
            <a:r>
              <a:rPr lang="en-US" sz="2400" spc="55" dirty="0" smtClean="0">
                <a:latin typeface="Gill Sans MT" panose="020B0502020104020203" pitchFamily="34" charset="0"/>
                <a:cs typeface="Trebuchet MS" panose="020B0603020202020204"/>
              </a:rPr>
              <a:t>  </a:t>
            </a:r>
            <a:r>
              <a:rPr sz="2400" spc="55" dirty="0" smtClean="0">
                <a:latin typeface="Gill Sans MT" panose="020B0502020104020203" pitchFamily="34" charset="0"/>
                <a:cs typeface="Trebuchet MS" panose="020B0603020202020204"/>
              </a:rPr>
              <a:t>Research </a:t>
            </a:r>
            <a:r>
              <a:rPr sz="2400" spc="100" dirty="0">
                <a:latin typeface="Gill Sans MT" panose="020B0502020104020203" pitchFamily="34" charset="0"/>
                <a:cs typeface="Trebuchet MS" panose="020B0603020202020204"/>
              </a:rPr>
              <a:t>suggests </a:t>
            </a:r>
            <a:r>
              <a:rPr sz="2400" spc="-105" dirty="0">
                <a:latin typeface="Gill Sans MT" panose="020B0502020104020203" pitchFamily="34" charset="0"/>
                <a:cs typeface="Trebuchet MS" panose="020B0603020202020204"/>
              </a:rPr>
              <a:t>that </a:t>
            </a:r>
            <a:r>
              <a:rPr sz="2400" spc="85" dirty="0">
                <a:latin typeface="Gill Sans MT" panose="020B0502020104020203" pitchFamily="34" charset="0"/>
                <a:cs typeface="Trebuchet MS" panose="020B0603020202020204"/>
              </a:rPr>
              <a:t>reading </a:t>
            </a:r>
            <a:r>
              <a:rPr sz="2400" spc="20" dirty="0">
                <a:latin typeface="Gill Sans MT" panose="020B0502020104020203" pitchFamily="34" charset="0"/>
                <a:cs typeface="Trebuchet MS" panose="020B0603020202020204"/>
              </a:rPr>
              <a:t>materials </a:t>
            </a:r>
            <a:r>
              <a:rPr sz="2400" spc="-40" dirty="0">
                <a:latin typeface="Gill Sans MT" panose="020B0502020104020203" pitchFamily="34" charset="0"/>
                <a:cs typeface="Trebuchet MS" panose="020B0603020202020204"/>
              </a:rPr>
              <a:t>out  </a:t>
            </a:r>
            <a:r>
              <a:rPr sz="2400" spc="75" dirty="0">
                <a:latin typeface="Gill Sans MT" panose="020B0502020104020203" pitchFamily="34" charset="0"/>
                <a:cs typeface="Trebuchet MS" panose="020B0603020202020204"/>
              </a:rPr>
              <a:t>loud </a:t>
            </a:r>
            <a:r>
              <a:rPr sz="2400" spc="30" dirty="0">
                <a:latin typeface="Gill Sans MT" panose="020B0502020104020203" pitchFamily="34" charset="0"/>
                <a:cs typeface="Trebuchet MS" panose="020B0603020202020204"/>
              </a:rPr>
              <a:t>significantly </a:t>
            </a:r>
            <a:r>
              <a:rPr sz="2400" spc="65" dirty="0" smtClean="0">
                <a:latin typeface="Gill Sans MT" panose="020B0502020104020203" pitchFamily="34" charset="0"/>
                <a:cs typeface="Trebuchet MS" panose="020B0603020202020204"/>
              </a:rPr>
              <a:t>improves</a:t>
            </a:r>
            <a:r>
              <a:rPr lang="en-US" sz="2400" spc="6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100" dirty="0" smtClean="0">
                <a:latin typeface="Gill Sans MT" panose="020B0502020104020203" pitchFamily="34" charset="0"/>
                <a:cs typeface="Trebuchet MS" panose="020B0603020202020204"/>
              </a:rPr>
              <a:t>memory </a:t>
            </a:r>
            <a:r>
              <a:rPr sz="2400" spc="-60" dirty="0">
                <a:latin typeface="Gill Sans MT" panose="020B0502020104020203" pitchFamily="34" charset="0"/>
                <a:cs typeface="Trebuchet MS" panose="020B0603020202020204"/>
              </a:rPr>
              <a:t>of </a:t>
            </a:r>
            <a:r>
              <a:rPr sz="2400" spc="-40" dirty="0">
                <a:latin typeface="Gill Sans MT" panose="020B0502020104020203" pitchFamily="34" charset="0"/>
                <a:cs typeface="Trebuchet MS" panose="020B0603020202020204"/>
              </a:rPr>
              <a:t>the  </a:t>
            </a:r>
            <a:r>
              <a:rPr sz="2400" spc="-15" dirty="0">
                <a:latin typeface="Gill Sans MT" panose="020B0502020104020203" pitchFamily="34" charset="0"/>
                <a:cs typeface="Trebuchet MS" panose="020B0603020202020204"/>
              </a:rPr>
              <a:t>material. </a:t>
            </a:r>
            <a:r>
              <a:rPr sz="2400" spc="60" dirty="0">
                <a:latin typeface="Gill Sans MT" panose="020B0502020104020203" pitchFamily="34" charset="0"/>
                <a:cs typeface="Trebuchet MS" panose="020B0603020202020204"/>
              </a:rPr>
              <a:t>Educators </a:t>
            </a:r>
            <a:r>
              <a:rPr sz="2400" spc="85" dirty="0">
                <a:latin typeface="Gill Sans MT" panose="020B0502020104020203" pitchFamily="34" charset="0"/>
                <a:cs typeface="Trebuchet MS" panose="020B0603020202020204"/>
              </a:rPr>
              <a:t>and </a:t>
            </a:r>
            <a:r>
              <a:rPr sz="2400" spc="90" dirty="0">
                <a:latin typeface="Gill Sans MT" panose="020B0502020104020203" pitchFamily="34" charset="0"/>
                <a:cs typeface="Trebuchet MS" panose="020B0603020202020204"/>
              </a:rPr>
              <a:t>psychologists </a:t>
            </a:r>
            <a:r>
              <a:rPr sz="2400" spc="40" dirty="0">
                <a:latin typeface="Gill Sans MT" panose="020B0502020104020203" pitchFamily="34" charset="0"/>
                <a:cs typeface="Trebuchet MS" panose="020B0603020202020204"/>
              </a:rPr>
              <a:t>have  </a:t>
            </a:r>
            <a:r>
              <a:rPr sz="2400" spc="60" dirty="0">
                <a:latin typeface="Gill Sans MT" panose="020B0502020104020203" pitchFamily="34" charset="0"/>
                <a:cs typeface="Trebuchet MS" panose="020B0603020202020204"/>
              </a:rPr>
              <a:t>also </a:t>
            </a:r>
            <a:r>
              <a:rPr sz="2400" spc="70" dirty="0">
                <a:latin typeface="Gill Sans MT" panose="020B0502020104020203" pitchFamily="34" charset="0"/>
                <a:cs typeface="Trebuchet MS" panose="020B0603020202020204"/>
              </a:rPr>
              <a:t>discovered </a:t>
            </a:r>
            <a:r>
              <a:rPr sz="2400" spc="-105" dirty="0" smtClean="0">
                <a:latin typeface="Gill Sans MT" panose="020B0502020104020203" pitchFamily="34" charset="0"/>
                <a:cs typeface="Trebuchet MS" panose="020B0603020202020204"/>
              </a:rPr>
              <a:t>that</a:t>
            </a:r>
            <a:r>
              <a:rPr lang="en-US" sz="2400" spc="-10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90" dirty="0" smtClean="0">
                <a:latin typeface="Gill Sans MT" panose="020B0502020104020203" pitchFamily="34" charset="0"/>
                <a:cs typeface="Trebuchet MS" panose="020B0603020202020204"/>
              </a:rPr>
              <a:t>having </a:t>
            </a:r>
            <a:r>
              <a:rPr sz="2400" spc="15" dirty="0">
                <a:latin typeface="Gill Sans MT" panose="020B0502020104020203" pitchFamily="34" charset="0"/>
                <a:cs typeface="Trebuchet MS" panose="020B0603020202020204"/>
              </a:rPr>
              <a:t>students </a:t>
            </a:r>
            <a:r>
              <a:rPr sz="2400" spc="-5" dirty="0">
                <a:latin typeface="Gill Sans MT" panose="020B0502020104020203" pitchFamily="34" charset="0"/>
                <a:cs typeface="Trebuchet MS" panose="020B0603020202020204"/>
              </a:rPr>
              <a:t>actually  </a:t>
            </a:r>
            <a:r>
              <a:rPr sz="2400" i="1" spc="5" dirty="0">
                <a:latin typeface="Gill Sans MT" panose="020B0502020104020203" pitchFamily="34" charset="0"/>
                <a:cs typeface="Georgia" panose="02040502050405020303"/>
              </a:rPr>
              <a:t>teach </a:t>
            </a:r>
            <a:r>
              <a:rPr sz="2400" spc="50" dirty="0">
                <a:latin typeface="Gill Sans MT" panose="020B0502020104020203" pitchFamily="34" charset="0"/>
                <a:cs typeface="Trebuchet MS" panose="020B0603020202020204"/>
              </a:rPr>
              <a:t>new </a:t>
            </a:r>
            <a:r>
              <a:rPr sz="2400" spc="50" dirty="0" smtClean="0">
                <a:latin typeface="Gill Sans MT" panose="020B0502020104020203" pitchFamily="34" charset="0"/>
                <a:cs typeface="Trebuchet MS" panose="020B0603020202020204"/>
              </a:rPr>
              <a:t>concepts</a:t>
            </a:r>
            <a:endParaRPr lang="en-US" sz="2400" spc="50" dirty="0" smtClean="0">
              <a:latin typeface="Gill Sans MT" panose="020B0502020104020203" pitchFamily="34" charset="0"/>
              <a:cs typeface="Trebuchet MS" panose="020B0603020202020204"/>
            </a:endParaRPr>
          </a:p>
          <a:p>
            <a:pPr marL="241300" marR="5080" indent="-228600">
              <a:lnSpc>
                <a:spcPts val="2800"/>
              </a:lnSpc>
              <a:spcBef>
                <a:spcPts val="460"/>
              </a:spcBef>
            </a:pPr>
            <a:r>
              <a:rPr sz="2400" spc="5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50" dirty="0" smtClean="0">
                <a:latin typeface="Gill Sans MT" panose="020B0502020104020203" pitchFamily="34" charset="0"/>
                <a:cs typeface="Trebuchet MS" panose="020B0603020202020204"/>
              </a:rPr>
              <a:t>  </a:t>
            </a:r>
            <a:r>
              <a:rPr sz="2400" spc="-80" dirty="0" smtClean="0">
                <a:latin typeface="Gill Sans MT" panose="020B0502020104020203" pitchFamily="34" charset="0"/>
                <a:cs typeface="Trebuchet MS" panose="020B0603020202020204"/>
              </a:rPr>
              <a:t>to </a:t>
            </a:r>
            <a:r>
              <a:rPr sz="2400" spc="30" dirty="0">
                <a:latin typeface="Gill Sans MT" panose="020B0502020104020203" pitchFamily="34" charset="0"/>
                <a:cs typeface="Trebuchet MS" panose="020B0603020202020204"/>
              </a:rPr>
              <a:t>others </a:t>
            </a:r>
            <a:r>
              <a:rPr sz="2400" spc="65" dirty="0" smtClean="0">
                <a:latin typeface="Gill Sans MT" panose="020B0502020104020203" pitchFamily="34" charset="0"/>
                <a:cs typeface="Trebuchet MS" panose="020B0603020202020204"/>
              </a:rPr>
              <a:t>enhances </a:t>
            </a:r>
            <a:r>
              <a:rPr sz="2400" spc="75" dirty="0">
                <a:latin typeface="Gill Sans MT" panose="020B0502020104020203" pitchFamily="34" charset="0"/>
                <a:cs typeface="Trebuchet MS" panose="020B0603020202020204"/>
              </a:rPr>
              <a:t>understanding </a:t>
            </a:r>
            <a:r>
              <a:rPr sz="2400" spc="85" dirty="0">
                <a:latin typeface="Gill Sans MT" panose="020B0502020104020203" pitchFamily="34" charset="0"/>
                <a:cs typeface="Trebuchet MS" panose="020B0603020202020204"/>
              </a:rPr>
              <a:t>and </a:t>
            </a:r>
            <a:r>
              <a:rPr sz="2400" spc="-20" dirty="0">
                <a:latin typeface="Gill Sans MT" panose="020B0502020104020203" pitchFamily="34" charset="0"/>
                <a:cs typeface="Trebuchet MS" panose="020B0603020202020204"/>
              </a:rPr>
              <a:t>recall. </a:t>
            </a:r>
            <a:endParaRPr lang="en-US" sz="2400" spc="-20" dirty="0" smtClean="0">
              <a:latin typeface="Gill Sans MT" panose="020B0502020104020203" pitchFamily="34" charset="0"/>
              <a:cs typeface="Trebuchet MS" panose="020B0603020202020204"/>
            </a:endParaRPr>
          </a:p>
          <a:p>
            <a:pPr marL="241300" marR="5080" indent="-228600">
              <a:lnSpc>
                <a:spcPts val="2800"/>
              </a:lnSpc>
              <a:spcBef>
                <a:spcPts val="460"/>
              </a:spcBef>
            </a:pPr>
            <a:r>
              <a:rPr lang="en-US" sz="2400" spc="5" dirty="0" smtClean="0">
                <a:latin typeface="Gill Sans MT" panose="020B0502020104020203" pitchFamily="34" charset="0"/>
                <a:cs typeface="Trebuchet MS" panose="020B0603020202020204"/>
              </a:rPr>
              <a:t>   </a:t>
            </a:r>
          </a:p>
          <a:p>
            <a:pPr marL="241300" marR="5080" indent="-228600">
              <a:lnSpc>
                <a:spcPts val="2800"/>
              </a:lnSpc>
              <a:spcBef>
                <a:spcPts val="460"/>
              </a:spcBef>
            </a:pPr>
            <a:r>
              <a:rPr lang="en-US" sz="2400" spc="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5" dirty="0" smtClean="0">
                <a:latin typeface="Gill Sans MT" panose="020B0502020104020203" pitchFamily="34" charset="0"/>
                <a:cs typeface="Trebuchet MS" panose="020B0603020202020204"/>
              </a:rPr>
              <a:t>   </a:t>
            </a:r>
            <a:r>
              <a:rPr sz="2400" spc="5" dirty="0" smtClean="0">
                <a:latin typeface="Gill Sans MT" panose="020B0502020104020203" pitchFamily="34" charset="0"/>
                <a:cs typeface="Trebuchet MS" panose="020B0603020202020204"/>
              </a:rPr>
              <a:t>You </a:t>
            </a:r>
            <a:r>
              <a:rPr sz="2400" spc="45" dirty="0">
                <a:latin typeface="Gill Sans MT" panose="020B0502020104020203" pitchFamily="34" charset="0"/>
                <a:cs typeface="Trebuchet MS" panose="020B0603020202020204"/>
              </a:rPr>
              <a:t>can </a:t>
            </a:r>
            <a:r>
              <a:rPr sz="2400" spc="80" dirty="0">
                <a:latin typeface="Gill Sans MT" panose="020B0502020104020203" pitchFamily="34" charset="0"/>
                <a:cs typeface="Trebuchet MS" panose="020B0603020202020204"/>
              </a:rPr>
              <a:t>use </a:t>
            </a:r>
            <a:r>
              <a:rPr sz="2400" spc="-10" dirty="0">
                <a:latin typeface="Gill Sans MT" panose="020B0502020104020203" pitchFamily="34" charset="0"/>
                <a:cs typeface="Trebuchet MS" panose="020B0603020202020204"/>
              </a:rPr>
              <a:t>this  </a:t>
            </a:r>
            <a:r>
              <a:rPr sz="2400" spc="70" dirty="0">
                <a:latin typeface="Gill Sans MT" panose="020B0502020104020203" pitchFamily="34" charset="0"/>
                <a:cs typeface="Trebuchet MS" panose="020B0603020202020204"/>
              </a:rPr>
              <a:t>approach</a:t>
            </a:r>
            <a:r>
              <a:rPr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40" dirty="0">
                <a:latin typeface="Gill Sans MT" panose="020B0502020104020203" pitchFamily="34" charset="0"/>
                <a:cs typeface="Trebuchet MS" panose="020B0603020202020204"/>
              </a:rPr>
              <a:t>in</a:t>
            </a:r>
            <a:r>
              <a:rPr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60" dirty="0">
                <a:latin typeface="Gill Sans MT" panose="020B0502020104020203" pitchFamily="34" charset="0"/>
                <a:cs typeface="Trebuchet MS" panose="020B0603020202020204"/>
              </a:rPr>
              <a:t>your</a:t>
            </a:r>
            <a:r>
              <a:rPr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35" dirty="0">
                <a:latin typeface="Gill Sans MT" panose="020B0502020104020203" pitchFamily="34" charset="0"/>
                <a:cs typeface="Trebuchet MS" panose="020B0603020202020204"/>
              </a:rPr>
              <a:t>own</a:t>
            </a:r>
            <a:r>
              <a:rPr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45" dirty="0" smtClean="0">
                <a:latin typeface="Gill Sans MT" panose="020B0502020104020203" pitchFamily="34" charset="0"/>
                <a:cs typeface="Trebuchet MS" panose="020B0603020202020204"/>
              </a:rPr>
              <a:t>studies</a:t>
            </a:r>
            <a:endParaRPr lang="en-US" sz="2400" spc="45" dirty="0" smtClean="0">
              <a:latin typeface="Gill Sans MT" panose="020B0502020104020203" pitchFamily="34" charset="0"/>
              <a:cs typeface="Trebuchet MS" panose="020B0603020202020204"/>
            </a:endParaRPr>
          </a:p>
          <a:p>
            <a:pPr marL="241300" marR="5080" indent="-228600">
              <a:lnSpc>
                <a:spcPts val="2800"/>
              </a:lnSpc>
              <a:spcBef>
                <a:spcPts val="460"/>
              </a:spcBef>
            </a:pPr>
            <a:r>
              <a:rPr sz="2400" spc="-13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135" dirty="0" smtClean="0">
                <a:latin typeface="Gill Sans MT" panose="020B0502020104020203" pitchFamily="34" charset="0"/>
                <a:cs typeface="Trebuchet MS" panose="020B0603020202020204"/>
              </a:rPr>
              <a:t>   </a:t>
            </a:r>
            <a:r>
              <a:rPr sz="2400" spc="150" dirty="0" smtClean="0">
                <a:latin typeface="Gill Sans MT" panose="020B0502020104020203" pitchFamily="34" charset="0"/>
                <a:cs typeface="Trebuchet MS" panose="020B0603020202020204"/>
              </a:rPr>
              <a:t>by</a:t>
            </a:r>
            <a:r>
              <a:rPr sz="2400" spc="-135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45" dirty="0">
                <a:latin typeface="Gill Sans MT" panose="020B0502020104020203" pitchFamily="34" charset="0"/>
                <a:cs typeface="Trebuchet MS" panose="020B0603020202020204"/>
              </a:rPr>
              <a:t>teaching</a:t>
            </a:r>
            <a:r>
              <a:rPr sz="2400" spc="-135" dirty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50" dirty="0">
                <a:latin typeface="Gill Sans MT" panose="020B0502020104020203" pitchFamily="34" charset="0"/>
                <a:cs typeface="Trebuchet MS" panose="020B0603020202020204"/>
              </a:rPr>
              <a:t>new </a:t>
            </a:r>
            <a:r>
              <a:rPr sz="2400" spc="50" dirty="0" smtClean="0">
                <a:latin typeface="Gill Sans MT" panose="020B0502020104020203" pitchFamily="34" charset="0"/>
                <a:cs typeface="Trebuchet MS" panose="020B0603020202020204"/>
              </a:rPr>
              <a:t>concepts </a:t>
            </a:r>
            <a:r>
              <a:rPr sz="2400" spc="85" dirty="0">
                <a:latin typeface="Gill Sans MT" panose="020B0502020104020203" pitchFamily="34" charset="0"/>
                <a:cs typeface="Trebuchet MS" panose="020B0603020202020204"/>
              </a:rPr>
              <a:t>and </a:t>
            </a:r>
            <a:r>
              <a:rPr sz="2400" spc="10" dirty="0">
                <a:latin typeface="Gill Sans MT" panose="020B0502020104020203" pitchFamily="34" charset="0"/>
                <a:cs typeface="Trebuchet MS" panose="020B0603020202020204"/>
              </a:rPr>
              <a:t>information </a:t>
            </a:r>
            <a:r>
              <a:rPr sz="2400" spc="-80" dirty="0" smtClean="0">
                <a:latin typeface="Gill Sans MT" panose="020B0502020104020203" pitchFamily="34" charset="0"/>
                <a:cs typeface="Trebuchet MS" panose="020B0603020202020204"/>
              </a:rPr>
              <a:t>to</a:t>
            </a:r>
            <a:endParaRPr lang="en-US" sz="2400" spc="-80" dirty="0" smtClean="0">
              <a:latin typeface="Gill Sans MT" panose="020B0502020104020203" pitchFamily="34" charset="0"/>
              <a:cs typeface="Trebuchet MS" panose="020B0603020202020204"/>
            </a:endParaRPr>
          </a:p>
          <a:p>
            <a:pPr marL="241300" marR="5080" indent="-228600">
              <a:lnSpc>
                <a:spcPts val="2800"/>
              </a:lnSpc>
              <a:spcBef>
                <a:spcPts val="460"/>
              </a:spcBef>
            </a:pPr>
            <a:r>
              <a:rPr sz="2400" spc="-8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lang="en-US" sz="2400" spc="-80" dirty="0" smtClean="0">
                <a:latin typeface="Gill Sans MT" panose="020B0502020104020203" pitchFamily="34" charset="0"/>
                <a:cs typeface="Trebuchet MS" panose="020B0603020202020204"/>
              </a:rPr>
              <a:t>   </a:t>
            </a:r>
            <a:r>
              <a:rPr sz="2400" spc="10" dirty="0" smtClean="0">
                <a:latin typeface="Gill Sans MT" panose="020B0502020104020203" pitchFamily="34" charset="0"/>
                <a:cs typeface="Trebuchet MS" panose="020B0603020202020204"/>
              </a:rPr>
              <a:t>a </a:t>
            </a:r>
            <a:r>
              <a:rPr sz="2400" spc="40" dirty="0">
                <a:latin typeface="Gill Sans MT" panose="020B0502020104020203" pitchFamily="34" charset="0"/>
                <a:cs typeface="Trebuchet MS" panose="020B0603020202020204"/>
              </a:rPr>
              <a:t>friend </a:t>
            </a:r>
            <a:r>
              <a:rPr sz="2400" spc="80" dirty="0" smtClean="0">
                <a:latin typeface="Gill Sans MT" panose="020B0502020104020203" pitchFamily="34" charset="0"/>
                <a:cs typeface="Trebuchet MS" panose="020B0603020202020204"/>
              </a:rPr>
              <a:t>or</a:t>
            </a:r>
            <a:r>
              <a:rPr lang="en-US" sz="2400" spc="80" dirty="0" smtClean="0">
                <a:latin typeface="Gill Sans MT" panose="020B0502020104020203" pitchFamily="34" charset="0"/>
                <a:cs typeface="Trebuchet MS" panose="020B0603020202020204"/>
              </a:rPr>
              <a:t> </a:t>
            </a:r>
            <a:r>
              <a:rPr sz="2400" spc="40" dirty="0" smtClean="0">
                <a:latin typeface="Gill Sans MT" panose="020B0502020104020203" pitchFamily="34" charset="0"/>
                <a:cs typeface="Trebuchet MS" panose="020B0603020202020204"/>
              </a:rPr>
              <a:t>study </a:t>
            </a:r>
            <a:r>
              <a:rPr sz="2400" spc="-15" dirty="0" smtClean="0">
                <a:latin typeface="Gill Sans MT" panose="020B0502020104020203" pitchFamily="34" charset="0"/>
                <a:cs typeface="Trebuchet MS" panose="020B0603020202020204"/>
              </a:rPr>
              <a:t>partner</a:t>
            </a:r>
            <a:r>
              <a:rPr sz="2400" spc="-15" dirty="0">
                <a:latin typeface="Gill Sans MT" panose="020B0502020104020203" pitchFamily="34" charset="0"/>
                <a:cs typeface="Trebuchet MS" panose="020B0603020202020204"/>
              </a:rPr>
              <a:t>.</a:t>
            </a:r>
            <a:endParaRPr sz="2400" dirty="0">
              <a:latin typeface="Gill Sans MT" panose="020B0502020104020203" pitchFamily="34" charset="0"/>
              <a:cs typeface="Trebuchet MS" panose="020B0603020202020204"/>
            </a:endParaRPr>
          </a:p>
        </p:txBody>
      </p:sp>
      <p:sp>
        <p:nvSpPr>
          <p:cNvPr id="3" name="object 2"/>
          <p:cNvSpPr txBox="1">
            <a:spLocks noGrp="1"/>
          </p:cNvSpPr>
          <p:nvPr/>
        </p:nvSpPr>
        <p:spPr>
          <a:xfrm>
            <a:off x="1735138" y="789940"/>
            <a:ext cx="6228080" cy="56642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0" tIns="12700" rIns="0" bIns="0" rtlCol="0" anchor="ctr" anchorCtr="0">
            <a:spAutoFit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600" spc="14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Ways</a:t>
            </a:r>
            <a:r>
              <a:rPr sz="36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-8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of</a:t>
            </a:r>
            <a:r>
              <a:rPr sz="36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12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improving</a:t>
            </a:r>
            <a:r>
              <a:rPr sz="3600" spc="-19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14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memory</a:t>
            </a:r>
            <a:endParaRPr sz="3600">
              <a:latin typeface="Trebuchet MS" panose="020B0603020202020204"/>
              <a:cs typeface="Trebuchet MS" panose="020B0603020202020204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975" y="3742006"/>
            <a:ext cx="3771901" cy="29981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873981" y="1599238"/>
            <a:ext cx="10819787" cy="2405786"/>
          </a:xfrm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241300" marR="5080" indent="-228600" algn="just">
              <a:lnSpc>
                <a:spcPts val="2800"/>
              </a:lnSpc>
              <a:spcBef>
                <a:spcPts val="460"/>
              </a:spcBef>
            </a:pPr>
            <a:r>
              <a:rPr lang="en-US" sz="2600" b="1" spc="-35" dirty="0">
                <a:latin typeface="Gill Sans MT" panose="020B0502020104020203" pitchFamily="34" charset="0"/>
                <a:cs typeface="Trebuchet MS" panose="020B0603020202020204"/>
              </a:rPr>
              <a:t>6</a:t>
            </a:r>
            <a:r>
              <a:rPr lang="en-US" sz="2400" b="1" spc="-35" dirty="0" smtClean="0">
                <a:latin typeface="Gill Sans MT" panose="020B0502020104020203" pitchFamily="34" charset="0"/>
                <a:cs typeface="Trebuchet MS" panose="020B0603020202020204"/>
              </a:rPr>
              <a:t>. </a:t>
            </a:r>
            <a:r>
              <a:rPr lang="en-US" sz="2400" b="1" spc="55" dirty="0" smtClean="0">
                <a:latin typeface="Gill Sans MT" panose="020B0502020104020203" pitchFamily="34" charset="0"/>
                <a:cs typeface="Trebuchet MS" panose="020B0603020202020204"/>
              </a:rPr>
              <a:t>Play brain games:</a:t>
            </a:r>
          </a:p>
          <a:p>
            <a:pPr marL="241300" marR="5080" indent="-228600" algn="just">
              <a:lnSpc>
                <a:spcPts val="2800"/>
              </a:lnSpc>
              <a:spcBef>
                <a:spcPts val="460"/>
              </a:spcBef>
            </a:pPr>
            <a:r>
              <a:rPr lang="en-US" sz="2400" dirty="0">
                <a:latin typeface="Gill Sans MT" panose="020B0502020104020203" pitchFamily="34" charset="0"/>
              </a:rPr>
              <a:t>Your brain is a muscle that needs exercise just like other parts of your body. Puzzles and logic games challenge your brain to think and make connections. 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241300" marR="5080" indent="-228600" algn="just">
              <a:lnSpc>
                <a:spcPts val="2800"/>
              </a:lnSpc>
              <a:spcBef>
                <a:spcPts val="460"/>
              </a:spcBef>
            </a:pPr>
            <a:r>
              <a:rPr lang="en-US" sz="2400" dirty="0">
                <a:latin typeface="Gill Sans MT" panose="020B0502020104020203" pitchFamily="34" charset="0"/>
              </a:rPr>
              <a:t>Memory games challenge the mind and help the gray matter in our brains—the part that impacts memory—to grow and expand.</a:t>
            </a:r>
            <a:endParaRPr lang="en-US" sz="2400" b="1" dirty="0">
              <a:latin typeface="Gill Sans MT" panose="020B0502020104020203" pitchFamily="34" charset="0"/>
            </a:endParaRPr>
          </a:p>
          <a:p>
            <a:pPr marL="241300" marR="5080" indent="-228600" algn="just">
              <a:lnSpc>
                <a:spcPts val="2800"/>
              </a:lnSpc>
              <a:spcBef>
                <a:spcPts val="460"/>
              </a:spcBef>
            </a:pPr>
            <a:endParaRPr sz="2400" dirty="0">
              <a:latin typeface="Gill Sans MT" panose="020B0502020104020203" pitchFamily="34" charset="0"/>
              <a:cs typeface="Trebuchet MS" panose="020B0603020202020204"/>
            </a:endParaRPr>
          </a:p>
        </p:txBody>
      </p:sp>
      <p:sp>
        <p:nvSpPr>
          <p:cNvPr id="3" name="object 2"/>
          <p:cNvSpPr txBox="1">
            <a:spLocks noGrp="1"/>
          </p:cNvSpPr>
          <p:nvPr/>
        </p:nvSpPr>
        <p:spPr>
          <a:xfrm>
            <a:off x="1053515" y="684432"/>
            <a:ext cx="6228080" cy="56642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0" tIns="12700" rIns="0" bIns="0" rtlCol="0" anchor="ctr" anchorCtr="0">
            <a:spAutoFit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600" spc="14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Ways</a:t>
            </a:r>
            <a:r>
              <a:rPr sz="36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-8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of</a:t>
            </a:r>
            <a:r>
              <a:rPr sz="3600" spc="-195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12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improving</a:t>
            </a:r>
            <a:r>
              <a:rPr sz="3600" spc="-19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600" spc="140" dirty="0">
                <a:solidFill>
                  <a:srgbClr val="663366"/>
                </a:solidFill>
                <a:latin typeface="Trebuchet MS" panose="020B0603020202020204"/>
                <a:cs typeface="Trebuchet MS" panose="020B0603020202020204"/>
              </a:rPr>
              <a:t>memory</a:t>
            </a:r>
            <a:endParaRPr sz="3600">
              <a:latin typeface="Trebuchet MS" panose="020B0603020202020204"/>
              <a:cs typeface="Trebuchet MS" panose="020B060302020202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697" y="4440115"/>
            <a:ext cx="3196858" cy="230004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1438" y="3534509"/>
            <a:ext cx="3320562" cy="32056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8893" y="4440115"/>
            <a:ext cx="3080238" cy="230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505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1352550"/>
            <a:ext cx="5829300" cy="41529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751880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7468" y="2233710"/>
            <a:ext cx="7500396" cy="344945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4000" b="1" i="1" dirty="0" smtClean="0">
                <a:solidFill>
                  <a:schemeClr val="bg1"/>
                </a:solidFill>
              </a:rPr>
              <a:t>“</a:t>
            </a:r>
            <a:r>
              <a:rPr lang="en-US" sz="2800" b="1" i="1" dirty="0" smtClean="0">
                <a:solidFill>
                  <a:srgbClr val="FF0000"/>
                </a:solidFill>
              </a:rPr>
              <a:t>The </a:t>
            </a:r>
            <a:r>
              <a:rPr lang="en-US" sz="2800" b="1" i="1" dirty="0">
                <a:solidFill>
                  <a:srgbClr val="FF0000"/>
                </a:solidFill>
              </a:rPr>
              <a:t>paradox of memory , it can last your life time or be gone tomorrow, you can be unable to remember something you want to recall or incapable of ignoring what you would like to forget</a:t>
            </a:r>
            <a:r>
              <a:rPr lang="en-US" sz="2800" b="1" i="1" dirty="0" smtClean="0">
                <a:solidFill>
                  <a:srgbClr val="FF0000"/>
                </a:solidFill>
              </a:rPr>
              <a:t>”</a:t>
            </a:r>
            <a:endParaRPr lang="en-US" sz="2800" b="1" i="1" dirty="0">
              <a:solidFill>
                <a:srgbClr val="FF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70389" y="997147"/>
            <a:ext cx="6366077" cy="6696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None/>
            </a:pPr>
            <a:r>
              <a:rPr lang="en-US" sz="2800" b="1" i="1" dirty="0" smtClean="0">
                <a:solidFill>
                  <a:srgbClr val="FF0000"/>
                </a:solidFill>
              </a:rPr>
              <a:t>BUT…</a:t>
            </a:r>
            <a:endParaRPr lang="en-US" sz="2800" b="1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373" y="652388"/>
            <a:ext cx="9851903" cy="1400530"/>
          </a:xfrm>
        </p:spPr>
        <p:txBody>
          <a:bodyPr/>
          <a:lstStyle/>
          <a:p>
            <a:pPr algn="ctr"/>
            <a:r>
              <a:rPr lang="en-US" b="1" dirty="0" smtClean="0"/>
              <a:t>Seven sins of memory by Daniel Schacters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05672" y="2052918"/>
            <a:ext cx="6125489" cy="4550324"/>
          </a:xfrm>
        </p:spPr>
        <p:txBody>
          <a:bodyPr>
            <a:noAutofit/>
          </a:bodyPr>
          <a:lstStyle/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Memories are transient  (Fades with time)</a:t>
            </a: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We do not remember what we do not pay attention to (absent mindedness)</a:t>
            </a: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Our memories can be temporarily blocked</a:t>
            </a: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We can misattribute the source of memory</a:t>
            </a: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We are suggestible in our memory</a:t>
            </a: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We can show memory distortion (Bias)</a:t>
            </a:r>
          </a:p>
          <a:p>
            <a:pPr algn="just"/>
            <a:r>
              <a:rPr lang="en-US" sz="2400" dirty="0" smtClean="0">
                <a:effectLst/>
                <a:latin typeface="Gill Sans MT" panose="020B0502020104020203" pitchFamily="34" charset="0"/>
              </a:rPr>
              <a:t>We often fail to forget the things we would like not to recall (persistence of memory)</a:t>
            </a:r>
            <a:endParaRPr lang="en-US" sz="2400" dirty="0">
              <a:effectLst/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73" y="2052918"/>
            <a:ext cx="5715000" cy="45503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3600"/>
            <a:ext cx="12192000" cy="26509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769" y="3637914"/>
            <a:ext cx="8981214" cy="12310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6769" y="5223818"/>
            <a:ext cx="2146300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  <a:latin typeface="Gill Sans MT" panose="020B0502020104020203" pitchFamily="34" charset="0"/>
              </a:rPr>
              <a:t>Putting in memory</a:t>
            </a:r>
            <a:endParaRPr lang="en-US" sz="2000" dirty="0">
              <a:solidFill>
                <a:schemeClr val="tx2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62073" y="5223818"/>
            <a:ext cx="2505154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  <a:latin typeface="Gill Sans MT" panose="020B0502020104020203" pitchFamily="34" charset="0"/>
              </a:rPr>
              <a:t>Maintain in memory</a:t>
            </a:r>
            <a:endParaRPr lang="en-US" sz="2000" dirty="0">
              <a:solidFill>
                <a:schemeClr val="tx2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45949" y="5159451"/>
            <a:ext cx="2642034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  <a:latin typeface="Gill Sans MT" panose="020B0502020104020203" pitchFamily="34" charset="0"/>
              </a:rPr>
              <a:t>Recover from memory</a:t>
            </a:r>
            <a:endParaRPr lang="en-US" sz="2000" dirty="0">
              <a:solidFill>
                <a:schemeClr val="tx2"/>
              </a:solidFill>
              <a:latin typeface="Gill Sans MT" panose="020B05020201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1. Encoding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7728" y="1566781"/>
            <a:ext cx="8353204" cy="4195481"/>
          </a:xfrm>
        </p:spPr>
        <p:txBody>
          <a:bodyPr/>
          <a:lstStyle/>
          <a:p>
            <a:pPr mar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b="1" spc="-5" dirty="0" smtClean="0">
                <a:solidFill>
                  <a:srgbClr val="FF0000"/>
                </a:solidFill>
                <a:latin typeface="Gill Sans MT" panose="020B0502020104020203" pitchFamily="34" charset="0"/>
                <a:cs typeface="Comic Sans MS" panose="030F0702030302020204"/>
              </a:rPr>
              <a:t>Encoding</a:t>
            </a:r>
            <a:r>
              <a:rPr lang="en-US" spc="-5" dirty="0">
                <a:solidFill>
                  <a:srgbClr val="FF0000"/>
                </a:solidFill>
                <a:latin typeface="Gill Sans MT" panose="020B0502020104020203" pitchFamily="34" charset="0"/>
                <a:cs typeface="Comic Sans MS" panose="030F0702030302020204"/>
              </a:rPr>
              <a:t>: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Gill Sans MT" panose="020B0502020104020203" pitchFamily="34" charset="0"/>
                <a:cs typeface="Comic Sans MS" panose="030F0702030302020204"/>
              </a:rPr>
              <a:t>The </a:t>
            </a:r>
            <a:r>
              <a:rPr lang="en-US" spc="-5" dirty="0">
                <a:solidFill>
                  <a:schemeClr val="tx1">
                    <a:lumMod val="85000"/>
                  </a:schemeClr>
                </a:solidFill>
                <a:latin typeface="Gill Sans MT" panose="020B0502020104020203" pitchFamily="34" charset="0"/>
                <a:cs typeface="Comic Sans MS" panose="030F0702030302020204"/>
              </a:rPr>
              <a:t>registration</a:t>
            </a:r>
            <a:r>
              <a:rPr lang="en-US" spc="10" dirty="0">
                <a:solidFill>
                  <a:schemeClr val="tx1">
                    <a:lumMod val="85000"/>
                  </a:schemeClr>
                </a:solidFill>
                <a:latin typeface="Gill Sans MT" panose="020B0502020104020203" pitchFamily="34" charset="0"/>
                <a:cs typeface="Comic Sans MS" panose="030F0702030302020204"/>
              </a:rPr>
              <a:t> </a:t>
            </a:r>
            <a:r>
              <a:rPr lang="en-US" spc="-5" dirty="0">
                <a:solidFill>
                  <a:schemeClr val="tx1">
                    <a:lumMod val="85000"/>
                  </a:schemeClr>
                </a:solidFill>
                <a:latin typeface="Gill Sans MT" panose="020B0502020104020203" pitchFamily="34" charset="0"/>
                <a:cs typeface="Comic Sans MS" panose="030F0702030302020204"/>
              </a:rPr>
              <a:t>(receiving, processing and combining of received information)</a:t>
            </a:r>
            <a:endParaRPr lang="en-US" dirty="0">
              <a:solidFill>
                <a:schemeClr val="tx1">
                  <a:lumMod val="85000"/>
                </a:schemeClr>
              </a:solidFill>
              <a:latin typeface="Gill Sans MT" panose="020B0502020104020203" pitchFamily="34" charset="0"/>
              <a:cs typeface="Comic Sans MS" panose="030F0702030302020204"/>
            </a:endParaRP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pc="-5" dirty="0" smtClean="0">
              <a:solidFill>
                <a:schemeClr val="tx1">
                  <a:lumMod val="85000"/>
                </a:schemeClr>
              </a:solidFill>
              <a:latin typeface="Gill Sans MT" panose="020B0502020104020203" pitchFamily="34" charset="0"/>
              <a:cs typeface="Raavi" panose="020B0502040204020203" charset="0"/>
              <a:sym typeface="+mn-ea"/>
            </a:endParaRP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pc="-5" dirty="0" smtClean="0">
              <a:solidFill>
                <a:schemeClr val="tx1">
                  <a:lumMod val="85000"/>
                </a:schemeClr>
              </a:solidFill>
              <a:latin typeface="Gill Sans MT" panose="020B0502020104020203" pitchFamily="34" charset="0"/>
              <a:cs typeface="Raavi" panose="020B0502040204020203" charset="0"/>
              <a:sym typeface="+mn-ea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b="1" spc="-5" dirty="0" smtClean="0">
                <a:solidFill>
                  <a:srgbClr val="FF0000"/>
                </a:solidFill>
                <a:latin typeface="Gill Sans MT" panose="020B0502020104020203" pitchFamily="34" charset="0"/>
                <a:cs typeface="Comic Sans MS" panose="030F0702030302020204"/>
                <a:sym typeface="+mn-ea"/>
              </a:rPr>
              <a:t>WAYS OF ENCODING:</a:t>
            </a:r>
            <a:endParaRPr lang="en-US" altLang="en-US" dirty="0" smtClean="0">
              <a:solidFill>
                <a:srgbClr val="000000"/>
              </a:solidFill>
              <a:latin typeface="Gill Sans MT" panose="020B0502020104020203" pitchFamily="34" charset="0"/>
              <a:cs typeface="Raavi" panose="020B0502040204020203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 smtClean="0">
                <a:solidFill>
                  <a:srgbClr val="000000"/>
                </a:solidFill>
                <a:latin typeface="Gill Sans MT" panose="020B0502020104020203" pitchFamily="34" charset="0"/>
                <a:cs typeface="Raavi" panose="020B0502040204020203" charset="0"/>
              </a:rPr>
              <a:t>There are three main ways in which information can be encoded:</a:t>
            </a:r>
            <a:br>
              <a:rPr lang="en-US" altLang="en-US" dirty="0" smtClean="0">
                <a:solidFill>
                  <a:srgbClr val="000000"/>
                </a:solidFill>
                <a:latin typeface="Gill Sans MT" panose="020B0502020104020203" pitchFamily="34" charset="0"/>
                <a:cs typeface="Raavi" panose="020B0502040204020203" charset="0"/>
              </a:rPr>
            </a:br>
            <a:r>
              <a:rPr lang="en-US" altLang="en-US" b="1" dirty="0" smtClean="0">
                <a:latin typeface="Gill Sans MT" panose="020B0502020104020203" pitchFamily="34" charset="0"/>
                <a:cs typeface="Raavi" panose="020B0502040204020203" charset="0"/>
              </a:rPr>
              <a:t>1. Visual (picture)</a:t>
            </a:r>
            <a:br>
              <a:rPr lang="en-US" altLang="en-US" b="1" dirty="0" smtClean="0">
                <a:latin typeface="Gill Sans MT" panose="020B0502020104020203" pitchFamily="34" charset="0"/>
                <a:cs typeface="Raavi" panose="020B0502040204020203" charset="0"/>
              </a:rPr>
            </a:br>
            <a:r>
              <a:rPr lang="en-US" altLang="en-US" b="1" dirty="0" smtClean="0">
                <a:latin typeface="Gill Sans MT" panose="020B0502020104020203" pitchFamily="34" charset="0"/>
                <a:cs typeface="Raavi" panose="020B0502040204020203" charset="0"/>
              </a:rPr>
              <a:t>2. Acoustic (sound)</a:t>
            </a:r>
            <a:endParaRPr lang="en-US" altLang="en-US" dirty="0" smtClean="0">
              <a:latin typeface="Gill Sans MT" panose="020B0502020104020203" pitchFamily="34" charset="0"/>
              <a:cs typeface="Raavi" panose="020B0502040204020203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b="1" dirty="0" smtClean="0">
                <a:latin typeface="Gill Sans MT" panose="020B0502020104020203" pitchFamily="34" charset="0"/>
                <a:cs typeface="Raavi" panose="020B0502040204020203" charset="0"/>
              </a:rPr>
              <a:t>3. Semantic (meaning)</a:t>
            </a:r>
          </a:p>
          <a:p>
            <a:endParaRPr lang="en-US" dirty="0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6148" y="3930219"/>
            <a:ext cx="4534584" cy="280624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06716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4000">
              <a:srgbClr val="FAE2CB"/>
            </a:gs>
            <a:gs pos="0">
              <a:schemeClr val="bg2">
                <a:tint val="98000"/>
                <a:hueMod val="104000"/>
                <a:satMod val="128000"/>
                <a:lumMod val="104000"/>
              </a:schemeClr>
            </a:gs>
            <a:gs pos="92923">
              <a:schemeClr val="accent6">
                <a:lumMod val="20000"/>
                <a:lumOff val="80000"/>
              </a:schemeClr>
            </a:gs>
            <a:gs pos="75200">
              <a:schemeClr val="accent6">
                <a:lumMod val="40000"/>
                <a:lumOff val="60000"/>
              </a:schemeClr>
            </a:gs>
            <a:gs pos="84079">
              <a:srgbClr val="FDE8D7"/>
            </a:gs>
            <a:gs pos="25000">
              <a:schemeClr val="accent6">
                <a:lumMod val="20000"/>
                <a:lumOff val="80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2. Storage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10333127" cy="4195481"/>
          </a:xfrm>
        </p:spPr>
        <p:txBody>
          <a:bodyPr/>
          <a:lstStyle/>
          <a:p>
            <a:pPr algn="just"/>
            <a:r>
              <a:rPr lang="en-US" sz="2400" dirty="0">
                <a:latin typeface="Gill Sans MT" panose="020B0502020104020203" pitchFamily="34" charset="0"/>
              </a:rPr>
              <a:t>Involves retention of encoded material over </a:t>
            </a:r>
            <a:r>
              <a:rPr lang="en-US" sz="2400" dirty="0" smtClean="0">
                <a:latin typeface="Gill Sans MT" panose="020B0502020104020203" pitchFamily="34" charset="0"/>
              </a:rPr>
              <a:t>time</a:t>
            </a:r>
          </a:p>
          <a:p>
            <a:pPr algn="just"/>
            <a:r>
              <a:rPr lang="en-US" sz="2400" dirty="0" smtClean="0">
                <a:latin typeface="Gill Sans MT" panose="020B0502020104020203" pitchFamily="34" charset="0"/>
              </a:rPr>
              <a:t>what </a:t>
            </a:r>
            <a:r>
              <a:rPr lang="en-US" sz="2400" dirty="0">
                <a:latin typeface="Gill Sans MT" panose="020B0502020104020203" pitchFamily="34" charset="0"/>
              </a:rPr>
              <a:t>kind of information is </a:t>
            </a:r>
            <a:r>
              <a:rPr lang="en-US" sz="2400" dirty="0" smtClean="0">
                <a:latin typeface="Gill Sans MT" panose="020B0502020104020203" pitchFamily="34" charset="0"/>
              </a:rPr>
              <a:t>held. 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55442" y="3450393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smtClean="0"/>
              <a:t>3. Retrieval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744637" y="4646457"/>
            <a:ext cx="798267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Gill Sans MT" panose="020B0502020104020203" pitchFamily="34" charset="0"/>
              </a:rPr>
              <a:t>Occurs </a:t>
            </a:r>
            <a:r>
              <a:rPr lang="en-US" dirty="0">
                <a:latin typeface="Gill Sans MT" panose="020B0502020104020203" pitchFamily="34" charset="0"/>
              </a:rPr>
              <a:t>when the fact/ information is recovered from </a:t>
            </a:r>
            <a:r>
              <a:rPr lang="en-US" dirty="0" smtClean="0">
                <a:latin typeface="Gill Sans MT" panose="020B0502020104020203" pitchFamily="34" charset="0"/>
              </a:rPr>
              <a:t>storage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dirty="0">
              <a:latin typeface="Gill Sans MT" panose="020B0502020104020203" pitchFamily="34" charset="0"/>
            </a:endParaRPr>
          </a:p>
          <a:p>
            <a:pPr algn="just"/>
            <a:r>
              <a:rPr lang="en-US" dirty="0">
                <a:latin typeface="Gill Sans MT" panose="020B0502020104020203" pitchFamily="34" charset="0"/>
              </a:rPr>
              <a:t>Example: when we take an exam </a:t>
            </a:r>
          </a:p>
          <a:p>
            <a:pPr algn="just"/>
            <a:endParaRPr lang="en-US" dirty="0" smtClean="0">
              <a:latin typeface="Gill Sans MT" panose="020B0502020104020203" pitchFamily="34" charset="0"/>
            </a:endParaRPr>
          </a:p>
          <a:p>
            <a:pPr algn="just"/>
            <a:r>
              <a:rPr lang="en-US" dirty="0" smtClean="0">
                <a:latin typeface="Gill Sans MT" panose="020B0502020104020203" pitchFamily="34" charset="0"/>
              </a:rPr>
              <a:t>Involves </a:t>
            </a:r>
            <a:r>
              <a:rPr lang="en-US" dirty="0">
                <a:latin typeface="Gill Sans MT" panose="020B0502020104020203" pitchFamily="34" charset="0"/>
              </a:rPr>
              <a:t>the location and recovery of information from memory</a:t>
            </a:r>
          </a:p>
          <a:p>
            <a:pPr algn="just"/>
            <a:endParaRPr lang="en-US" dirty="0">
              <a:latin typeface="Gill Sans MT" panose="020B05020201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960</TotalTime>
  <Words>2013</Words>
  <Application>Microsoft Office PowerPoint</Application>
  <PresentationFormat>Widescreen</PresentationFormat>
  <Paragraphs>313</Paragraphs>
  <Slides>47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9" baseType="lpstr">
      <vt:lpstr>Arial</vt:lpstr>
      <vt:lpstr>Calibri</vt:lpstr>
      <vt:lpstr>Century Gothic</vt:lpstr>
      <vt:lpstr>Comic Sans MS</vt:lpstr>
      <vt:lpstr>Georgia</vt:lpstr>
      <vt:lpstr>Gill Sans MT</vt:lpstr>
      <vt:lpstr>Raavi</vt:lpstr>
      <vt:lpstr>Times New Roman</vt:lpstr>
      <vt:lpstr>Trebuchet MS</vt:lpstr>
      <vt:lpstr>Wingdings</vt:lpstr>
      <vt:lpstr>Wingdings 3</vt:lpstr>
      <vt:lpstr>Ion</vt:lpstr>
      <vt:lpstr>PowerPoint Presentation</vt:lpstr>
      <vt:lpstr>Memory</vt:lpstr>
      <vt:lpstr>Why memory is important?</vt:lpstr>
      <vt:lpstr>Human Memory is Good at..</vt:lpstr>
      <vt:lpstr>PowerPoint Presentation</vt:lpstr>
      <vt:lpstr>Seven sins of memory by Daniel Schacters</vt:lpstr>
      <vt:lpstr>PowerPoint Presentation</vt:lpstr>
      <vt:lpstr>1. Encoding </vt:lpstr>
      <vt:lpstr>2. Storage</vt:lpstr>
      <vt:lpstr>PowerPoint Presentation</vt:lpstr>
      <vt:lpstr>Stage 1: Sensory memory</vt:lpstr>
      <vt:lpstr>Cont. </vt:lpstr>
      <vt:lpstr>Stage 2: Short Term Memory</vt:lpstr>
      <vt:lpstr>Cont.</vt:lpstr>
      <vt:lpstr>Encoding &amp; Storage in Working Memory</vt:lpstr>
      <vt:lpstr>PowerPoint Presentation</vt:lpstr>
      <vt:lpstr>PowerPoint Presentation</vt:lpstr>
      <vt:lpstr>Memory Strategies: To get  from STM to LTM</vt:lpstr>
      <vt:lpstr>PowerPoint Presentation</vt:lpstr>
      <vt:lpstr>Stage 3: Long term Memory (LTM)</vt:lpstr>
      <vt:lpstr>PowerPoint Presentation</vt:lpstr>
      <vt:lpstr>Types of Long Term Memory(LTM): </vt:lpstr>
      <vt:lpstr>PowerPoint Presentation</vt:lpstr>
      <vt:lpstr>Types of Declarative memory </vt:lpstr>
      <vt:lpstr>PowerPoint Presentation</vt:lpstr>
      <vt:lpstr>Traditional Model of Memory</vt:lpstr>
      <vt:lpstr>ACTIVITY</vt:lpstr>
      <vt:lpstr>Here are the words in the order viewed </vt:lpstr>
      <vt:lpstr>Here are the words in the order viewed </vt:lpstr>
      <vt:lpstr>Serial Position Effect</vt:lpstr>
      <vt:lpstr>Methods in Study of Memory</vt:lpstr>
      <vt:lpstr>Recall Tasks</vt:lpstr>
      <vt:lpstr>Recognition Tasks </vt:lpstr>
      <vt:lpstr>Causes of Retrieval Failure</vt:lpstr>
      <vt:lpstr>PowerPoint Presentation</vt:lpstr>
      <vt:lpstr>Forgetting</vt:lpstr>
      <vt:lpstr>Forgetting Is a Process, Too!</vt:lpstr>
      <vt:lpstr>Cont. </vt:lpstr>
      <vt:lpstr>Other reasons for forgetfulness </vt:lpstr>
      <vt:lpstr>PowerPoint Presentation</vt:lpstr>
      <vt:lpstr> Ways of improving memory</vt:lpstr>
      <vt:lpstr> Ways of improving memory</vt:lpstr>
      <vt:lpstr>Ways of improving memory</vt:lpstr>
      <vt:lpstr>Ways of improving memory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Fast</dc:creator>
  <cp:lastModifiedBy>Aqsa Fayyaz</cp:lastModifiedBy>
  <cp:revision>134</cp:revision>
  <dcterms:created xsi:type="dcterms:W3CDTF">2022-02-10T06:24:00Z</dcterms:created>
  <dcterms:modified xsi:type="dcterms:W3CDTF">2022-09-21T09:22:52Z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E536D2C13C224CA18A55140646CB7A39</vt:lpwstr>
  </property>
  <property fmtid="{D5CDD505-2E9C-101B-9397-08002B2CF9AE}" pid="3" name="KSOProductBuildVer">
    <vt:lpwstr>1033-11.2.0.10463</vt:lpwstr>
  </property>
</Properties>
</file>